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77" r:id="rId13"/>
    <p:sldId id="267" r:id="rId14"/>
    <p:sldId id="271" r:id="rId15"/>
    <p:sldId id="278" r:id="rId16"/>
    <p:sldId id="268" r:id="rId17"/>
    <p:sldId id="272" r:id="rId18"/>
    <p:sldId id="263" r:id="rId19"/>
    <p:sldId id="274" r:id="rId20"/>
    <p:sldId id="276" r:id="rId21"/>
    <p:sldId id="273" r:id="rId22"/>
    <p:sldId id="279" r:id="rId2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 autoAdjust="0"/>
    <p:restoredTop sz="93155" autoAdjust="0"/>
  </p:normalViewPr>
  <p:slideViewPr>
    <p:cSldViewPr snapToGrid="0" snapToObjects="1">
      <p:cViewPr>
        <p:scale>
          <a:sx n="60" d="100"/>
          <a:sy n="60" d="100"/>
        </p:scale>
        <p:origin x="-18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5B37-D85C-644C-9D42-DEF1AF161B41}" type="datetimeFigureOut">
              <a:rPr lang="es-ES_tradnl" smtClean="0"/>
              <a:pPr/>
              <a:t>07/08/2014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C52E-3C8E-A54D-B97F-3554EA6D490D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345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para satisfacer las exigencias cognitivas que estos aspectos de carácter epidemiológico y sociocultural presentan, (diferencias de genero, etnia, y lógica del gradiente social en las desigualdades sociales en la salud), es claro que un sistema de monitoreo debe poder asegurar el análisis desagregado por genero y por grupo étnico, al mismo tiempo que contar con la presencia de al menos un indicador de posición social cuya escala sea ordinal (o continua) y cuya definición operativa permita representar la lógica del gradiente social.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4C52E-3C8E-A54D-B97F-3554EA6D490D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para satisfacer las exigencias cognitivas que estos aspectos de carácter epidemiológico y sociocultural presentan, (diferencias de genero, etnia, y lógica del gradiente social en las desigualdades sociales en la salud), es claro que un sistema de monitoreo debe poder asegurar el análisis desagregado por genero y por grupo étnico, al mismo tiempo que contar con la presencia de al menos un indicador de posición social cuya escala sea ordinal (o continua) y cuya definición operativa permita representar la lógica del gradiente social.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4C52E-3C8E-A54D-B97F-3554EA6D490D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A6D2-C9EC-0148-80D5-04E65666479F}" type="datetimeFigureOut">
              <a:rPr lang="es-ES_tradnl" smtClean="0"/>
              <a:pPr/>
              <a:t>07/08/2014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FFA3-B3D8-5646-A51E-A92784F07775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5754602"/>
            <a:ext cx="9144001" cy="11033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-7377" y="5868902"/>
            <a:ext cx="3918977" cy="843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041" y="2741068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3200" b="1" dirty="0" smtClean="0"/>
              <a:t>METODOLOGÍA PARA </a:t>
            </a:r>
            <a:r>
              <a:rPr lang="es-ES_tradnl" sz="3200" b="1" dirty="0"/>
              <a:t>LA CONSTRUCCIÓN DE SISTEMAS DE MONITOREO DE LAS DESIGUALDADES SOCIALES EN </a:t>
            </a:r>
            <a:r>
              <a:rPr lang="es-ES_tradnl" sz="3200" b="1" dirty="0" smtClean="0"/>
              <a:t>SALUD </a:t>
            </a:r>
            <a:br>
              <a:rPr lang="es-ES_tradnl" sz="3200" b="1" dirty="0" smtClean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dirty="0" smtClean="0"/>
              <a:t>Reunión de trabajo EUROsociAL</a:t>
            </a:r>
            <a:br>
              <a:rPr lang="es-ES_tradnl" sz="3200" dirty="0" smtClean="0"/>
            </a:br>
            <a:r>
              <a:rPr lang="es-ES_tradnl" sz="3200" dirty="0" smtClean="0"/>
              <a:t>Monitoreo de la equidad en salud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Lima, Perú.</a:t>
            </a:r>
            <a:br>
              <a:rPr lang="es-ES_tradnl" sz="3200" dirty="0" smtClean="0"/>
            </a:br>
            <a:r>
              <a:rPr lang="es-ES_tradnl" sz="3200" dirty="0" smtClean="0"/>
              <a:t> 24 julio de 2014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 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91399" y="5907002"/>
            <a:ext cx="3652602" cy="843308"/>
          </a:xfrm>
        </p:spPr>
        <p:txBody>
          <a:bodyPr wrap="square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bg2"/>
                </a:solidFill>
              </a:rPr>
              <a:t>Nicolás Zengarini</a:t>
            </a:r>
          </a:p>
          <a:p>
            <a:pPr algn="r"/>
            <a:r>
              <a:rPr lang="es-ES_tradnl" sz="2000" dirty="0" smtClean="0">
                <a:solidFill>
                  <a:schemeClr val="bg2"/>
                </a:solidFill>
              </a:rPr>
              <a:t>Università di Torino  - Italia</a:t>
            </a:r>
            <a:r>
              <a:rPr lang="es-ES_tradnl" sz="2400" dirty="0" smtClean="0"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4" name="0 Imagen" descr="logo_eurosoci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" y="5907003"/>
            <a:ext cx="2656712" cy="7320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4" name="Oggetto 1"/>
          <p:cNvGraphicFramePr>
            <a:graphicFrameLocks noChangeAspect="1"/>
          </p:cNvGraphicFramePr>
          <p:nvPr/>
        </p:nvGraphicFramePr>
        <p:xfrm>
          <a:off x="2965788" y="5907003"/>
          <a:ext cx="791876" cy="73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Fotografia Photo Editor" r:id="rId4" imgW="1238423" imgH="1142857" progId="">
                  <p:embed/>
                </p:oleObj>
              </mc:Choice>
              <mc:Fallback>
                <p:oleObj name="Fotografia Photo Editor" r:id="rId4" imgW="1238423" imgH="114285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788" y="5907003"/>
                        <a:ext cx="791876" cy="732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8" name="Rectángulo 7"/>
          <p:cNvSpPr/>
          <p:nvPr/>
        </p:nvSpPr>
        <p:spPr>
          <a:xfrm>
            <a:off x="0" y="3354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 📊 	 sistemas que recogen la información necesaria utilizando diferentes fuentes informativas 	 rutinarias, disponibles en los IEN y  SIS, para luego combinarlas entre sí; 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190500" y="1384301"/>
            <a:ext cx="8815919" cy="5841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ctr"/>
            <a:r>
              <a:rPr lang="es-ES_tradnl" sz="2800" dirty="0" smtClean="0"/>
              <a:t>ESTUDIOS LONGITUDINALES – BASE CENSO POBLACIONAL</a:t>
            </a:r>
            <a:endParaRPr lang="es-ES_tradnl" i="1" dirty="0" smtClean="0"/>
          </a:p>
          <a:p>
            <a:pPr lvl="0"/>
            <a:endParaRPr lang="es-ES_tradnl" i="1" dirty="0" smtClean="0"/>
          </a:p>
          <a:p>
            <a:pPr lvl="0"/>
            <a:endParaRPr lang="es-ES_tradnl" dirty="0" smtClean="0"/>
          </a:p>
          <a:p>
            <a:endParaRPr lang="es-ES_tradnl" dirty="0"/>
          </a:p>
        </p:txBody>
      </p:sp>
      <p:pic>
        <p:nvPicPr>
          <p:cNvPr id="56" name="Imagen 55" descr="coorte 2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" y="2476500"/>
            <a:ext cx="9144000" cy="368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8" name="Rectángulo 7"/>
          <p:cNvSpPr/>
          <p:nvPr/>
        </p:nvSpPr>
        <p:spPr>
          <a:xfrm>
            <a:off x="0" y="2680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 📊 	 sistemas que recogen la información necesaria utilizando diferentes fuentes informativas 	 rutinarias, disponibles en los IEN y  SIS, para luego combinarlas entre sí; </a:t>
            </a:r>
            <a:endParaRPr lang="es-ES_tradnl" dirty="0"/>
          </a:p>
        </p:txBody>
      </p:sp>
      <p:pic>
        <p:nvPicPr>
          <p:cNvPr id="7" name="Imagen 6" descr="S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87501"/>
            <a:ext cx="8026414" cy="51689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0500" y="977901"/>
            <a:ext cx="8815919" cy="5841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ctr"/>
            <a:r>
              <a:rPr lang="es-ES_tradnl" sz="2800" dirty="0" smtClean="0"/>
              <a:t>ESTUDIOS LONGITUDINALES – BASE DEMOGRÁFICA</a:t>
            </a:r>
            <a:endParaRPr lang="es-ES_tradnl" i="1" dirty="0" smtClean="0"/>
          </a:p>
          <a:p>
            <a:pPr lvl="0"/>
            <a:endParaRPr lang="es-ES_tradnl" i="1" dirty="0" smtClean="0"/>
          </a:p>
          <a:p>
            <a:pPr lvl="0"/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350" y="771596"/>
            <a:ext cx="8858250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2400" u="sng" dirty="0"/>
              <a:t>Ventajas</a:t>
            </a:r>
            <a:r>
              <a:rPr lang="es-ES_tradnl" sz="2400" u="sng" dirty="0" smtClean="0"/>
              <a:t> </a:t>
            </a:r>
          </a:p>
          <a:p>
            <a:pPr algn="just"/>
            <a:endParaRPr lang="es-ES_tradnl" u="sng" dirty="0" smtClean="0"/>
          </a:p>
          <a:p>
            <a:pPr marL="342900" indent="-342900" algn="just">
              <a:buFontTx/>
              <a:buChar char="-"/>
            </a:pPr>
            <a:r>
              <a:rPr lang="es-ES_tradnl" dirty="0"/>
              <a:t>cubren toda la población en estudio;</a:t>
            </a:r>
          </a:p>
          <a:p>
            <a:pPr algn="just"/>
            <a:endParaRPr lang="es-ES_tradnl" dirty="0"/>
          </a:p>
          <a:p>
            <a:pPr marL="342900" indent="-342900" algn="just">
              <a:buFontTx/>
              <a:buChar char="-"/>
            </a:pPr>
            <a:r>
              <a:rPr lang="es-ES_tradnl" dirty="0"/>
              <a:t>la información socioeconómica y sanitaria es atribuida a nivel individual;</a:t>
            </a:r>
          </a:p>
          <a:p>
            <a:pPr algn="just"/>
            <a:endParaRPr lang="es-ES_tradnl" dirty="0"/>
          </a:p>
          <a:p>
            <a:pPr algn="just">
              <a:buFontTx/>
              <a:buChar char="-"/>
            </a:pPr>
            <a:r>
              <a:rPr lang="es-ES_tradnl" dirty="0"/>
              <a:t>   si es con base en el censo, estos son la fuente más idónea para el desarrollo de     </a:t>
            </a:r>
          </a:p>
          <a:p>
            <a:pPr algn="just"/>
            <a:r>
              <a:rPr lang="es-ES_tradnl" dirty="0"/>
              <a:t>    indicadores de posición social;</a:t>
            </a:r>
          </a:p>
          <a:p>
            <a:pPr algn="just"/>
            <a:endParaRPr lang="es-ES_tradnl" dirty="0"/>
          </a:p>
          <a:p>
            <a:pPr algn="just">
              <a:buFontTx/>
              <a:buChar char="-"/>
            </a:pPr>
            <a:r>
              <a:rPr lang="es-ES_tradnl" dirty="0"/>
              <a:t>   si es con base demográfica (registro civil), garantiza precisión en el calculo del  </a:t>
            </a:r>
          </a:p>
          <a:p>
            <a:pPr algn="just"/>
            <a:r>
              <a:rPr lang="es-ES_tradnl" dirty="0"/>
              <a:t>    denominador teniendo en cuenta las entradas y las salidas de cohorte.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3350" y="4103288"/>
            <a:ext cx="885824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_tradnl" sz="2400" u="sng" dirty="0"/>
              <a:t>Límites</a:t>
            </a:r>
            <a:r>
              <a:rPr lang="es-ES_tradnl" u="sng" dirty="0" smtClean="0"/>
              <a:t> </a:t>
            </a:r>
          </a:p>
          <a:p>
            <a:pPr lvl="0" algn="just"/>
            <a:endParaRPr lang="es-ES_tradnl" u="sng" dirty="0" smtClean="0"/>
          </a:p>
          <a:p>
            <a:pPr algn="just">
              <a:buFontTx/>
              <a:buChar char="-"/>
            </a:pPr>
            <a:r>
              <a:rPr lang="es-ES_tradnl" dirty="0"/>
              <a:t>    pueden no abarcar todo un territorio nacional, siendo exhaustivos solo para    </a:t>
            </a:r>
          </a:p>
          <a:p>
            <a:pPr algn="just"/>
            <a:r>
              <a:rPr lang="es-ES_tradnl" dirty="0"/>
              <a:t>      zonas,  regiones o áreas metropolitanas específicas. </a:t>
            </a:r>
          </a:p>
          <a:p>
            <a:pPr algn="just"/>
            <a:endParaRPr lang="es-ES_tradnl" dirty="0"/>
          </a:p>
          <a:p>
            <a:pPr algn="just">
              <a:buFontTx/>
              <a:buChar char="-"/>
            </a:pPr>
            <a:r>
              <a:rPr lang="es-ES_tradnl" i="1" dirty="0"/>
              <a:t>    </a:t>
            </a:r>
            <a:r>
              <a:rPr lang="es-ES_tradnl" dirty="0"/>
              <a:t>aspectos relacionados a los procesos de record-linkage </a:t>
            </a:r>
          </a:p>
          <a:p>
            <a:pPr algn="just">
              <a:buFontTx/>
              <a:buChar char="-"/>
            </a:pPr>
            <a:endParaRPr lang="es-ES_tradnl" dirty="0"/>
          </a:p>
          <a:p>
            <a:pPr algn="just">
              <a:buFontTx/>
              <a:buChar char="-"/>
            </a:pPr>
            <a:r>
              <a:rPr lang="es-ES" dirty="0"/>
              <a:t>    mucha de la información sobre el uso de servicios y estilos de vida no son </a:t>
            </a:r>
          </a:p>
          <a:p>
            <a:pPr algn="just"/>
            <a:r>
              <a:rPr lang="es-ES" dirty="0"/>
              <a:t>      tratadas en los flujos de datos corrientes de las fuentes SIS o IEN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2203279" y="52176"/>
            <a:ext cx="5366080" cy="584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lvl="0" algn="ctr"/>
            <a:r>
              <a:rPr lang="es-ES_tradnl" sz="2800" dirty="0" smtClean="0"/>
              <a:t>ESTUDIOS LONGITUDINALES</a:t>
            </a:r>
            <a:endParaRPr lang="es-ES_tradnl" i="1" dirty="0" smtClean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1318681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2616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8" name="Rectángulo 7"/>
          <p:cNvSpPr/>
          <p:nvPr/>
        </p:nvSpPr>
        <p:spPr>
          <a:xfrm>
            <a:off x="14818" y="369676"/>
            <a:ext cx="9129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ppleColorEmoji"/>
              </a:rPr>
              <a:t>📉</a:t>
            </a:r>
            <a:r>
              <a:rPr lang="es-ES_tradnl" dirty="0" smtClean="0"/>
              <a:t>   	sistemas de vigilancia basados en encuestas construidas </a:t>
            </a:r>
            <a:r>
              <a:rPr lang="es-ES_tradnl" i="1" dirty="0" smtClean="0"/>
              <a:t>ad hoc</a:t>
            </a:r>
            <a:r>
              <a:rPr lang="es-ES_tradnl" dirty="0" smtClean="0"/>
              <a:t> que recogen en un mismo 	archivo toda la información requerida; </a:t>
            </a:r>
            <a:endParaRPr lang="es-ES_tradnl" dirty="0"/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560919" y="2794000"/>
            <a:ext cx="8115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rgbClr val="333333"/>
              </a:buClr>
              <a:buFont typeface="Arial"/>
              <a:buChar char="•"/>
            </a:pPr>
            <a:r>
              <a:rPr lang="es-ES_tradnl" sz="2800" dirty="0" smtClean="0"/>
              <a:t>  Se realizan periódicamente  (cada 2, 5 o 10 años) </a:t>
            </a:r>
          </a:p>
          <a:p>
            <a:pPr algn="l">
              <a:buClr>
                <a:srgbClr val="333333"/>
              </a:buClr>
            </a:pPr>
            <a:endParaRPr lang="es-ES_tradnl" sz="2800" dirty="0" smtClean="0"/>
          </a:p>
          <a:p>
            <a:pPr algn="l">
              <a:buClr>
                <a:srgbClr val="333333"/>
              </a:buClr>
              <a:buFontTx/>
              <a:buChar char="•"/>
            </a:pPr>
            <a:r>
              <a:rPr lang="es-ES_tradnl" sz="2800" dirty="0" smtClean="0"/>
              <a:t>  Transversales</a:t>
            </a:r>
          </a:p>
          <a:p>
            <a:pPr algn="l">
              <a:buClr>
                <a:srgbClr val="333333"/>
              </a:buClr>
              <a:buFontTx/>
              <a:buChar char="•"/>
            </a:pPr>
            <a:endParaRPr lang="es-ES_tradnl" sz="2800" dirty="0" smtClean="0"/>
          </a:p>
          <a:p>
            <a:pPr algn="l">
              <a:buClr>
                <a:srgbClr val="333333"/>
              </a:buClr>
              <a:buFontTx/>
              <a:buChar char="•"/>
            </a:pPr>
            <a:r>
              <a:rPr lang="es-ES_tradnl" sz="2800" dirty="0" smtClean="0"/>
              <a:t>  Muestras representativas de la población general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7707" y="1450199"/>
            <a:ext cx="874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3600" dirty="0" smtClean="0"/>
              <a:t>ENCUESTAS DE SALUD - CARACTERÍSTICAS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8" name="Rectángulo 7"/>
          <p:cNvSpPr/>
          <p:nvPr/>
        </p:nvSpPr>
        <p:spPr>
          <a:xfrm>
            <a:off x="14818" y="255376"/>
            <a:ext cx="9129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ppleColorEmoji"/>
              </a:rPr>
              <a:t>📉</a:t>
            </a:r>
            <a:r>
              <a:rPr lang="es-ES_tradnl" dirty="0" smtClean="0"/>
              <a:t>   	sistemas de vigilancia basados en encuestas construidas </a:t>
            </a:r>
            <a:r>
              <a:rPr lang="es-ES_tradnl" i="1" dirty="0" smtClean="0"/>
              <a:t>ad hoc</a:t>
            </a:r>
            <a:r>
              <a:rPr lang="es-ES_tradnl" dirty="0" smtClean="0"/>
              <a:t> que recogen en un mismo 	archivo toda la información requerida; </a:t>
            </a:r>
            <a:endParaRPr lang="es-ES_tradnl" dirty="0"/>
          </a:p>
        </p:txBody>
      </p:sp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20109" y="2331707"/>
            <a:ext cx="2540204" cy="52322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6699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Sanitaria</a:t>
            </a:r>
            <a:endParaRPr lang="es-ES_tradnl" sz="2800" dirty="0">
              <a:solidFill>
                <a:srgbClr val="6699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CasellaDiTesto 6"/>
          <p:cNvSpPr txBox="1">
            <a:spLocks noChangeArrowheads="1"/>
          </p:cNvSpPr>
          <p:nvPr/>
        </p:nvSpPr>
        <p:spPr bwMode="auto">
          <a:xfrm>
            <a:off x="2801409" y="1652030"/>
            <a:ext cx="6342590" cy="2031325"/>
          </a:xfrm>
          <a:prstGeom prst="rect">
            <a:avLst/>
          </a:prstGeom>
          <a:noFill/>
          <a:ln w="222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u="sng" dirty="0" smtClean="0"/>
              <a:t>Estado de salud:</a:t>
            </a:r>
            <a:r>
              <a:rPr lang="es-ES_tradnl" dirty="0" smtClean="0"/>
              <a:t> salud percibida,  presencia de enfermedades, salud mental, limitación actividades cotidianas, discapacidad, etc.</a:t>
            </a:r>
          </a:p>
          <a:p>
            <a:r>
              <a:rPr lang="es-ES_tradnl" u="sng" dirty="0" smtClean="0"/>
              <a:t>Prevención:</a:t>
            </a:r>
            <a:r>
              <a:rPr lang="es-ES_tradnl" dirty="0" smtClean="0"/>
              <a:t> prevención gral,  prevención pat. femenina, vacunación.</a:t>
            </a:r>
          </a:p>
          <a:p>
            <a:r>
              <a:rPr lang="es-ES_tradnl" u="sng" dirty="0" smtClean="0"/>
              <a:t>Estilos de vida:</a:t>
            </a:r>
            <a:r>
              <a:rPr lang="es-ES_tradnl" dirty="0" smtClean="0"/>
              <a:t> Consumo de alcohol, tabaco, dieta, actividad física.</a:t>
            </a:r>
          </a:p>
          <a:p>
            <a:r>
              <a:rPr lang="es-ES_tradnl" u="sng" dirty="0" smtClean="0"/>
              <a:t>Uso de servicios sanitarios:</a:t>
            </a:r>
            <a:r>
              <a:rPr lang="es-ES_tradnl" dirty="0" smtClean="0"/>
              <a:t> hospitales, day hospital, visitas medicas, procesos diagnósticos, etc.</a:t>
            </a:r>
            <a:endParaRPr lang="es-ES_tradnl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20109" y="3906286"/>
            <a:ext cx="2540204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Indicadores de </a:t>
            </a:r>
          </a:p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posición social</a:t>
            </a:r>
            <a:endParaRPr lang="es-ES_tradnl" sz="2800" dirty="0">
              <a:solidFill>
                <a:srgbClr val="99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CasellaDiTesto 11"/>
          <p:cNvSpPr txBox="1">
            <a:spLocks noChangeArrowheads="1"/>
          </p:cNvSpPr>
          <p:nvPr/>
        </p:nvSpPr>
        <p:spPr bwMode="auto">
          <a:xfrm>
            <a:off x="2801409" y="3933283"/>
            <a:ext cx="6342590" cy="923330"/>
          </a:xfrm>
          <a:prstGeom prst="rect">
            <a:avLst/>
          </a:prstGeom>
          <a:noFill/>
          <a:ln w="190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dirty="0" smtClean="0"/>
              <a:t>nos brinda la posibilidad de incorporar preguntas sobre las características socio-económicas y socio-demográficas en todas sus dimensiones, </a:t>
            </a:r>
            <a:endParaRPr lang="es-ES_tradnl" dirty="0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-1" y="5436640"/>
            <a:ext cx="9143999" cy="954107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00003A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Población riesgo  </a:t>
            </a:r>
          </a:p>
          <a:p>
            <a:pPr algn="ctr"/>
            <a:r>
              <a:rPr lang="es-ES_tradnl" sz="2800" dirty="0" smtClean="0">
                <a:solidFill>
                  <a:srgbClr val="00003A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la muestra poblacional constituye el denominador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6107" y="904099"/>
            <a:ext cx="874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3600" dirty="0" smtClean="0"/>
              <a:t>ENCUESTAS DE SALUD – INFORMACION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350" y="878689"/>
            <a:ext cx="8858250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2400" u="sng" dirty="0"/>
              <a:t>Ventajas</a:t>
            </a:r>
            <a:r>
              <a:rPr lang="es-ES_tradnl" sz="2400" u="sng" dirty="0" smtClean="0"/>
              <a:t> </a:t>
            </a:r>
          </a:p>
          <a:p>
            <a:pPr algn="just"/>
            <a:endParaRPr lang="es-ES_tradnl" u="sng" dirty="0" smtClean="0"/>
          </a:p>
          <a:p>
            <a:pPr marL="342900" indent="-342900" algn="just">
              <a:buFontTx/>
              <a:buChar char="-"/>
            </a:pPr>
            <a:r>
              <a:rPr lang="es-ES_tradnl" dirty="0" smtClean="0"/>
              <a:t>pueden aportar información sobre las variaciones sociales en la salud, señalando contemporáneamente, el dato socio-económico con información unívoca y simultánea sobre el denominador y el numerador;</a:t>
            </a:r>
            <a:endParaRPr lang="es-ES_tradnl" dirty="0"/>
          </a:p>
          <a:p>
            <a:pPr algn="just"/>
            <a:endParaRPr lang="es-ES_tradnl" dirty="0" smtClean="0"/>
          </a:p>
          <a:p>
            <a:pPr marL="342900" indent="-342900" algn="just">
              <a:buFontTx/>
              <a:buChar char="-"/>
            </a:pPr>
            <a:r>
              <a:rPr lang="es-ES_tradnl" dirty="0" smtClean="0"/>
              <a:t>los resultados obtenidos serán extrapolables a nivel de todo el territorio nacional;</a:t>
            </a:r>
          </a:p>
          <a:p>
            <a:pPr marL="342900" indent="-342900" algn="just">
              <a:buFontTx/>
              <a:buChar char="-"/>
            </a:pPr>
            <a:endParaRPr lang="es-ES_tradnl" dirty="0" smtClean="0"/>
          </a:p>
          <a:p>
            <a:pPr marL="342900" indent="-342900" algn="just">
              <a:buFontTx/>
              <a:buChar char="-"/>
            </a:pPr>
            <a:r>
              <a:rPr lang="es-ES_tradnl" dirty="0" smtClean="0"/>
              <a:t>tienen el potencial de recoger información sobre los principales determinantes </a:t>
            </a:r>
          </a:p>
          <a:p>
            <a:pPr algn="just"/>
            <a:r>
              <a:rPr lang="es-ES_tradnl" dirty="0" smtClean="0"/>
              <a:t>       intermedios;</a:t>
            </a:r>
            <a:endParaRPr lang="es-ES_tradnl" dirty="0"/>
          </a:p>
        </p:txBody>
      </p:sp>
      <p:sp>
        <p:nvSpPr>
          <p:cNvPr id="6" name="Rettangolo 5"/>
          <p:cNvSpPr/>
          <p:nvPr/>
        </p:nvSpPr>
        <p:spPr>
          <a:xfrm>
            <a:off x="133350" y="4179783"/>
            <a:ext cx="8858249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_tradnl" sz="2400" u="sng" dirty="0"/>
              <a:t>Límites</a:t>
            </a:r>
            <a:r>
              <a:rPr lang="es-ES_tradnl" u="sng" dirty="0" smtClean="0"/>
              <a:t> </a:t>
            </a:r>
          </a:p>
          <a:p>
            <a:pPr lvl="0" algn="just"/>
            <a:endParaRPr lang="es-ES_tradnl" u="sng" dirty="0" smtClean="0"/>
          </a:p>
          <a:p>
            <a:pPr algn="just">
              <a:buFontTx/>
              <a:buChar char="-"/>
            </a:pPr>
            <a:r>
              <a:rPr lang="es-ES_tradnl" dirty="0" smtClean="0"/>
              <a:t>      susceptibles a diferentes tipos de sesgos. Los principales puede ser de selección y de </a:t>
            </a:r>
          </a:p>
          <a:p>
            <a:pPr algn="just"/>
            <a:r>
              <a:rPr lang="es-ES_tradnl" dirty="0" smtClean="0"/>
              <a:t>       participación. </a:t>
            </a:r>
          </a:p>
          <a:p>
            <a:pPr algn="just"/>
            <a:endParaRPr lang="es-ES_tradnl" dirty="0"/>
          </a:p>
          <a:p>
            <a:pPr algn="just">
              <a:buFontTx/>
              <a:buChar char="-"/>
            </a:pPr>
            <a:r>
              <a:rPr lang="es-ES_tradnl" i="1" dirty="0"/>
              <a:t>   </a:t>
            </a:r>
            <a:r>
              <a:rPr lang="es-ES_tradnl" i="1" dirty="0" smtClean="0"/>
              <a:t> </a:t>
            </a:r>
            <a:r>
              <a:rPr lang="es-ES_tradnl" dirty="0" smtClean="0"/>
              <a:t>pueden ser muy costosas, dependiendo también de la frecuencia. </a:t>
            </a:r>
          </a:p>
          <a:p>
            <a:pPr algn="just">
              <a:buFontTx/>
              <a:buChar char="-"/>
            </a:pPr>
            <a:endParaRPr lang="es-ES_tradnl" dirty="0"/>
          </a:p>
          <a:p>
            <a:pPr algn="just">
              <a:buFontTx/>
              <a:buChar char="-"/>
            </a:pPr>
            <a:r>
              <a:rPr lang="es-ES" dirty="0"/>
              <a:t>   </a:t>
            </a:r>
            <a:r>
              <a:rPr lang="es-ES" dirty="0" smtClean="0"/>
              <a:t> son transversales 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2512677" y="91794"/>
            <a:ext cx="4369191" cy="584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lvl="0" algn="ctr"/>
            <a:r>
              <a:rPr lang="es-ES_tradnl" sz="2800" dirty="0"/>
              <a:t>ENCUESTAS DE SALUD</a:t>
            </a:r>
            <a:endParaRPr lang="es-ES_tradnl" i="1" dirty="0" smtClean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1318681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endParaRPr lang="es-ES_tradnl" sz="2000" dirty="0"/>
          </a:p>
        </p:txBody>
      </p:sp>
      <p:sp>
        <p:nvSpPr>
          <p:cNvPr id="2" name="Rettangolo 1"/>
          <p:cNvSpPr/>
          <p:nvPr/>
        </p:nvSpPr>
        <p:spPr>
          <a:xfrm>
            <a:off x="2432801" y="15961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AppleColorEmoji"/>
              </a:rPr>
              <a:t>📉</a:t>
            </a:r>
            <a:r>
              <a:rPr lang="es-ES_trad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4" name="Rectángulo 3"/>
          <p:cNvSpPr/>
          <p:nvPr/>
        </p:nvSpPr>
        <p:spPr>
          <a:xfrm>
            <a:off x="42338" y="420476"/>
            <a:ext cx="912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ppleColorEmoji"/>
              </a:rPr>
              <a:t>📈 </a:t>
            </a:r>
            <a:r>
              <a:rPr lang="es-ES_tradnl" dirty="0" smtClean="0"/>
              <a:t>sistemas mixtos que combinan encuestas con otros archivos disponibles.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190500" y="812801"/>
            <a:ext cx="8815919" cy="5841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ctr"/>
            <a:r>
              <a:rPr lang="es-ES_tradnl" sz="2800" dirty="0" smtClean="0"/>
              <a:t>ESTUDIOS LONGITUDINALES – BASE ENCUESTA SALUD</a:t>
            </a:r>
            <a:endParaRPr lang="es-ES_tradnl" i="1" dirty="0" smtClean="0"/>
          </a:p>
          <a:p>
            <a:pPr lvl="0"/>
            <a:endParaRPr lang="es-ES_tradnl" i="1" dirty="0" smtClean="0"/>
          </a:p>
          <a:p>
            <a:pPr lvl="0"/>
            <a:endParaRPr lang="es-ES_tradnl" dirty="0" smtClean="0"/>
          </a:p>
          <a:p>
            <a:endParaRPr lang="es-ES_tradnl" dirty="0"/>
          </a:p>
        </p:txBody>
      </p:sp>
      <p:grpSp>
        <p:nvGrpSpPr>
          <p:cNvPr id="9" name="Agrupar 8"/>
          <p:cNvGrpSpPr/>
          <p:nvPr/>
        </p:nvGrpSpPr>
        <p:grpSpPr>
          <a:xfrm>
            <a:off x="199859" y="1563410"/>
            <a:ext cx="8806560" cy="5116790"/>
            <a:chOff x="107950" y="836613"/>
            <a:chExt cx="8963025" cy="5688012"/>
          </a:xfrm>
        </p:grpSpPr>
        <p:sp>
          <p:nvSpPr>
            <p:cNvPr id="10" name="AutoShape 1"/>
            <p:cNvSpPr>
              <a:spLocks noChangeArrowheads="1"/>
            </p:cNvSpPr>
            <p:nvPr/>
          </p:nvSpPr>
          <p:spPr bwMode="auto">
            <a:xfrm>
              <a:off x="107950" y="836613"/>
              <a:ext cx="3527425" cy="1944687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98" cap="sq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  <a:defRPr/>
              </a:pPr>
              <a:endParaRPr lang="es-ES_tradnl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79384" y="1456756"/>
              <a:ext cx="3313113" cy="13367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Encuesta “Condiciones de Salud y Utilización de Servicios”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ISTAT </a:t>
              </a:r>
              <a:r>
                <a:rPr lang="es-ES_tradnl" b="1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2000</a:t>
              </a:r>
              <a:endParaRPr lang="es-ES_tradnl" b="1" dirty="0">
                <a:solidFill>
                  <a:srgbClr val="F8F8F8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7164388" y="836613"/>
              <a:ext cx="1866900" cy="2376487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 dirty="0">
                <a:latin typeface="Arial" pitchFamily="-102" charset="0"/>
                <a:ea typeface="Arial" pitchFamily="-102" charset="0"/>
                <a:cs typeface="Arial" pitchFamily="-102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164388" y="1586422"/>
              <a:ext cx="1871662" cy="666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sz="2000" dirty="0" smtClean="0">
                  <a:solidFill>
                    <a:srgbClr val="000036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Archivo Nacional de Mortalidad</a:t>
              </a:r>
              <a:endParaRPr lang="es-ES_tradnl" sz="800" dirty="0" smtClean="0">
                <a:solidFill>
                  <a:srgbClr val="000036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sz="2000" b="1" dirty="0" smtClean="0">
                  <a:solidFill>
                    <a:srgbClr val="000036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1999-2013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s-ES_tradnl" sz="2000" b="1" dirty="0">
                <a:solidFill>
                  <a:srgbClr val="000036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804025" y="5372100"/>
              <a:ext cx="2266950" cy="1152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s-ES_tradnl" sz="2000" b="1" dirty="0">
                <a:solidFill>
                  <a:srgbClr val="333333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</p:txBody>
        </p:sp>
        <p:cxnSp>
          <p:nvCxnSpPr>
            <p:cNvPr id="15" name="AutoShape 8"/>
            <p:cNvCxnSpPr>
              <a:cxnSpLocks noChangeShapeType="1"/>
              <a:stCxn id="13" idx="1"/>
              <a:endCxn id="20" idx="3"/>
            </p:cNvCxnSpPr>
            <p:nvPr/>
          </p:nvCxnSpPr>
          <p:spPr bwMode="auto">
            <a:xfrm rot="10800000" flipV="1">
              <a:off x="6189663" y="1919796"/>
              <a:ext cx="974726" cy="1613978"/>
            </a:xfrm>
            <a:prstGeom prst="curvedConnector3">
              <a:avLst>
                <a:gd name="adj1" fmla="val 50000"/>
              </a:avLst>
            </a:prstGeom>
            <a:noFill/>
            <a:ln w="9360" cap="sq">
              <a:solidFill>
                <a:srgbClr val="0033CC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AutoShape 9"/>
            <p:cNvCxnSpPr>
              <a:cxnSpLocks noChangeShapeType="1"/>
              <a:stCxn id="18" idx="1"/>
              <a:endCxn id="20" idx="3"/>
            </p:cNvCxnSpPr>
            <p:nvPr/>
          </p:nvCxnSpPr>
          <p:spPr bwMode="auto">
            <a:xfrm rot="10800000">
              <a:off x="6189663" y="3533775"/>
              <a:ext cx="882650" cy="2094032"/>
            </a:xfrm>
            <a:prstGeom prst="curvedConnector3">
              <a:avLst>
                <a:gd name="adj1" fmla="val 50000"/>
              </a:avLst>
            </a:prstGeom>
            <a:noFill/>
            <a:ln w="9360" cap="sq">
              <a:solidFill>
                <a:srgbClr val="0033CC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7040563" y="4076700"/>
              <a:ext cx="1868487" cy="2376488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 dirty="0">
                <a:latin typeface="Arial" pitchFamily="-102" charset="0"/>
                <a:ea typeface="Arial" pitchFamily="-102" charset="0"/>
                <a:cs typeface="Arial" pitchFamily="-102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7072313" y="5051545"/>
              <a:ext cx="1836737" cy="1152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sz="2000" dirty="0" smtClean="0">
                  <a:solidFill>
                    <a:srgbClr val="000036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Archivo Ficha Hospitalaria</a:t>
              </a:r>
              <a:endParaRPr lang="es-ES_tradnl" sz="800" dirty="0" smtClean="0">
                <a:solidFill>
                  <a:srgbClr val="000036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sz="2000" b="1" dirty="0" smtClean="0">
                  <a:solidFill>
                    <a:srgbClr val="000036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2001-2012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s-ES_tradnl" sz="2000" b="1" dirty="0">
                <a:solidFill>
                  <a:srgbClr val="333333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4211638" y="3284538"/>
              <a:ext cx="1296987" cy="649287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 dirty="0">
                <a:latin typeface="Arial" pitchFamily="-102" charset="0"/>
                <a:ea typeface="Arial" pitchFamily="-102" charset="0"/>
                <a:cs typeface="Arial" pitchFamily="-102" charset="0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4284663" y="2924175"/>
              <a:ext cx="1905000" cy="12192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_tradnl" sz="2400" dirty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83113" y="3136900"/>
              <a:ext cx="1428750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sz="2400" b="1" dirty="0" smtClean="0">
                  <a:solidFill>
                    <a:srgbClr val="990000"/>
                  </a:solidFill>
                  <a:latin typeface="Arial" pitchFamily="-102" charset="0"/>
                  <a:ea typeface="Arial" pitchFamily="-102" charset="0"/>
                  <a:cs typeface="Arial" pitchFamily="-102" charset="0"/>
                </a:rPr>
                <a:t>Record linkage </a:t>
              </a:r>
            </a:p>
            <a:p>
              <a:pPr algn="ctr" eaLnBrk="0" hangingPunct="0">
                <a:lnSpc>
                  <a:spcPct val="4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s-ES_tradnl" sz="1800" b="1" dirty="0">
                <a:solidFill>
                  <a:srgbClr val="990000"/>
                </a:solidFill>
                <a:latin typeface="Arial" pitchFamily="-102" charset="0"/>
                <a:ea typeface="Arial" pitchFamily="-102" charset="0"/>
                <a:cs typeface="Arial" pitchFamily="-102" charset="0"/>
              </a:endParaRPr>
            </a:p>
          </p:txBody>
        </p:sp>
        <p:sp>
          <p:nvSpPr>
            <p:cNvPr id="22" name="AutoShape 1"/>
            <p:cNvSpPr>
              <a:spLocks noChangeArrowheads="1"/>
            </p:cNvSpPr>
            <p:nvPr/>
          </p:nvSpPr>
          <p:spPr bwMode="auto">
            <a:xfrm>
              <a:off x="107950" y="4364038"/>
              <a:ext cx="3527425" cy="1944687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98" cap="sq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5000"/>
                <a:buFont typeface="Wingdings" pitchFamily="2" charset="2"/>
                <a:defRPr sz="1600">
                  <a:solidFill>
                    <a:srgbClr val="5F5F5F"/>
                  </a:solidFill>
                  <a:latin typeface="Century Gothic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  <a:defRPr/>
              </a:pPr>
              <a:endParaRPr lang="es-ES_tradnl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24281" y="5014174"/>
              <a:ext cx="3313113" cy="806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Encuesta “Condiciones de Salud y Utilización de Servicios”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_tradnl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ISTAT </a:t>
              </a:r>
              <a:r>
                <a:rPr lang="es-ES_tradnl" b="1" dirty="0" smtClean="0">
                  <a:solidFill>
                    <a:srgbClr val="002060"/>
                  </a:solidFill>
                  <a:latin typeface="Arial" pitchFamily="-102" charset="0"/>
                  <a:ea typeface="Microsoft YaHei" pitchFamily="34" charset="-122"/>
                  <a:cs typeface="Microsoft YaHei" pitchFamily="34" charset="-122"/>
                </a:rPr>
                <a:t>2005</a:t>
              </a:r>
              <a:endParaRPr lang="es-ES_tradnl" b="1" dirty="0">
                <a:solidFill>
                  <a:srgbClr val="F8F8F8"/>
                </a:solidFill>
                <a:latin typeface="Arial" pitchFamily="-102" charset="0"/>
                <a:ea typeface="Microsoft YaHei" pitchFamily="34" charset="-122"/>
                <a:cs typeface="Microsoft YaHei" pitchFamily="34" charset="-122"/>
              </a:endParaRPr>
            </a:p>
          </p:txBody>
        </p:sp>
        <p:cxnSp>
          <p:nvCxnSpPr>
            <p:cNvPr id="24" name="AutoShape 8"/>
            <p:cNvCxnSpPr>
              <a:cxnSpLocks noChangeShapeType="1"/>
              <a:stCxn id="20" idx="1"/>
              <a:endCxn id="22" idx="4"/>
            </p:cNvCxnSpPr>
            <p:nvPr/>
          </p:nvCxnSpPr>
          <p:spPr bwMode="auto">
            <a:xfrm rot="10800000" flipV="1">
              <a:off x="3635375" y="3533775"/>
              <a:ext cx="649288" cy="1803400"/>
            </a:xfrm>
            <a:prstGeom prst="curvedConnector3">
              <a:avLst>
                <a:gd name="adj1" fmla="val 50000"/>
              </a:avLst>
            </a:prstGeom>
            <a:noFill/>
            <a:ln w="9360" cap="sq">
              <a:solidFill>
                <a:srgbClr val="0033CC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5" name="AutoShape 8"/>
            <p:cNvCxnSpPr>
              <a:cxnSpLocks noChangeShapeType="1"/>
              <a:stCxn id="20" idx="1"/>
              <a:endCxn id="10" idx="4"/>
            </p:cNvCxnSpPr>
            <p:nvPr/>
          </p:nvCxnSpPr>
          <p:spPr bwMode="auto">
            <a:xfrm rot="10800000">
              <a:off x="3635375" y="1809750"/>
              <a:ext cx="649288" cy="1724025"/>
            </a:xfrm>
            <a:prstGeom prst="curvedConnector3">
              <a:avLst>
                <a:gd name="adj1" fmla="val 50000"/>
              </a:avLst>
            </a:prstGeom>
            <a:noFill/>
            <a:ln w="9360" cap="sq">
              <a:solidFill>
                <a:srgbClr val="0033CC"/>
              </a:solidFill>
              <a:miter lim="800000"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7000" y="228602"/>
            <a:ext cx="8815919" cy="584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lvl="0" algn="ctr"/>
            <a:r>
              <a:rPr lang="es-ES_tradnl" sz="2800" dirty="0" smtClean="0"/>
              <a:t>Algunos comentarios sobre los países </a:t>
            </a:r>
            <a:endParaRPr lang="es-ES_tradnl" dirty="0" smtClean="0"/>
          </a:p>
          <a:p>
            <a:pPr lvl="0"/>
            <a:endParaRPr lang="es-ES_tradnl" dirty="0" smtClean="0"/>
          </a:p>
          <a:p>
            <a:pPr lvl="0"/>
            <a:endParaRPr lang="es-ES_tradnl" dirty="0" smtClean="0"/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30602" y="1820649"/>
            <a:ext cx="90839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/>
              <a:t>50%    </a:t>
            </a:r>
            <a:r>
              <a:rPr lang="es-ES_tradnl" dirty="0" smtClean="0"/>
              <a:t>han tenido experiencias o poseen </a:t>
            </a:r>
            <a:r>
              <a:rPr lang="es-ES_tradnl" u="sng" dirty="0" smtClean="0"/>
              <a:t>fuentes sanitarias </a:t>
            </a:r>
            <a:r>
              <a:rPr lang="es-ES_tradnl" dirty="0" smtClean="0"/>
              <a:t>predispuestas al </a:t>
            </a:r>
            <a:r>
              <a:rPr lang="es-ES_tradnl" i="1" dirty="0" smtClean="0"/>
              <a:t>record-linkage  </a:t>
            </a:r>
            <a:endParaRPr lang="es-ES_tradnl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49407" y="2968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175071" y="3945622"/>
            <a:ext cx="8815919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/>
              <a:t>75%   </a:t>
            </a:r>
            <a:r>
              <a:rPr lang="es-ES_tradnl" dirty="0" smtClean="0"/>
              <a:t>poseen activas almeno una encuesta sanitarias con al menos un indicador de </a:t>
            </a:r>
          </a:p>
          <a:p>
            <a:r>
              <a:rPr lang="es-ES_tradnl" dirty="0" smtClean="0"/>
              <a:t>                posición socioeconómica</a:t>
            </a:r>
            <a:endParaRPr lang="es-ES_tradnl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2902" y="4867643"/>
            <a:ext cx="8815919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/>
              <a:t>50%   </a:t>
            </a:r>
            <a:r>
              <a:rPr lang="es-ES_tradnl" dirty="0" smtClean="0"/>
              <a:t>incorporan e el set de preguntas sobre los DE al menos uno de los seleccionados en    </a:t>
            </a:r>
          </a:p>
          <a:p>
            <a:r>
              <a:rPr lang="es-ES_tradnl" dirty="0" smtClean="0"/>
              <a:t>	       Costa Rica </a:t>
            </a:r>
            <a:endParaRPr lang="es-ES_tradnl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293" y="2401421"/>
            <a:ext cx="90839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/>
              <a:t>75%    </a:t>
            </a:r>
            <a:r>
              <a:rPr lang="es-ES_tradnl" dirty="0" smtClean="0"/>
              <a:t> poseen </a:t>
            </a:r>
            <a:r>
              <a:rPr lang="es-ES_tradnl" u="sng" dirty="0" smtClean="0"/>
              <a:t>fuentes poblacionales </a:t>
            </a:r>
            <a:r>
              <a:rPr lang="es-ES_tradnl" dirty="0" smtClean="0"/>
              <a:t>predispuestas al </a:t>
            </a:r>
            <a:r>
              <a:rPr lang="es-ES_tradnl" i="1" dirty="0" smtClean="0"/>
              <a:t>record- linkage (dos países lo han </a:t>
            </a:r>
            <a:r>
              <a:rPr lang="es-ES_tradnl" i="1" dirty="0" err="1" smtClean="0"/>
              <a:t>exp</a:t>
            </a:r>
            <a:r>
              <a:rPr lang="es-ES_tradnl" i="1" dirty="0" smtClean="0"/>
              <a:t>) </a:t>
            </a:r>
            <a:endParaRPr lang="es-ES_trad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00701" y="4807766"/>
            <a:ext cx="3479799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dk1"/>
                </a:solidFill>
              </a:rPr>
              <a:t>Generaciones </a:t>
            </a:r>
          </a:p>
          <a:p>
            <a:pPr algn="ctr"/>
            <a:r>
              <a:rPr lang="es-ES_tradnl" dirty="0" smtClean="0">
                <a:solidFill>
                  <a:schemeClr val="dk1"/>
                </a:solidFill>
              </a:rPr>
              <a:t>(menos intensa entre los ancianos)</a:t>
            </a:r>
          </a:p>
          <a:p>
            <a:pPr algn="ctr"/>
            <a:r>
              <a:rPr lang="es-ES_tradnl" dirty="0" smtClean="0">
                <a:solidFill>
                  <a:schemeClr val="dk1"/>
                </a:solidFill>
              </a:rPr>
              <a:t>Géneros</a:t>
            </a:r>
          </a:p>
          <a:p>
            <a:pPr algn="ctr"/>
            <a:r>
              <a:rPr lang="es-ES_tradnl" dirty="0" smtClean="0">
                <a:solidFill>
                  <a:schemeClr val="dk1"/>
                </a:solidFill>
              </a:rPr>
              <a:t> (menos intensa entre mujeres)</a:t>
            </a:r>
          </a:p>
          <a:p>
            <a:pPr algn="ctr"/>
            <a:r>
              <a:rPr lang="es-ES_tradnl" dirty="0" smtClean="0">
                <a:solidFill>
                  <a:schemeClr val="dk1"/>
                </a:solidFill>
              </a:rPr>
              <a:t>Grupos étnicos  </a:t>
            </a:r>
          </a:p>
          <a:p>
            <a:pPr algn="ctr"/>
            <a:r>
              <a:rPr lang="es-ES_tradnl" dirty="0" smtClean="0">
                <a:solidFill>
                  <a:schemeClr val="dk1"/>
                </a:solidFill>
              </a:rPr>
              <a:t>(de intensidad variable)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765801" y="5448299"/>
            <a:ext cx="3187699" cy="1090831"/>
          </a:xfrm>
          <a:prstGeom prst="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/>
          <p:cNvSpPr txBox="1"/>
          <p:nvPr/>
        </p:nvSpPr>
        <p:spPr>
          <a:xfrm>
            <a:off x="1661964" y="2081936"/>
            <a:ext cx="37088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mtClean="0"/>
              <a:t>Dimensión de salud considerada</a:t>
            </a:r>
          </a:p>
          <a:p>
            <a:pPr algn="ctr"/>
            <a:r>
              <a:rPr lang="es-ES_tradnl" smtClean="0"/>
              <a:t>(incidencia, prevalencia o mortalidad) 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1662769" y="3067397"/>
            <a:ext cx="370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mtClean="0"/>
              <a:t>Entidad nosológica en estudio (enfermedad específica) </a:t>
            </a:r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1662769" y="4007366"/>
            <a:ext cx="3708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_tradnl" smtClean="0"/>
              <a:t>Genero </a:t>
            </a:r>
            <a:endParaRPr lang="es-ES_tradnl"/>
          </a:p>
        </p:txBody>
      </p:sp>
      <p:sp>
        <p:nvSpPr>
          <p:cNvPr id="26" name="CuadroTexto 25"/>
          <p:cNvSpPr txBox="1"/>
          <p:nvPr/>
        </p:nvSpPr>
        <p:spPr>
          <a:xfrm>
            <a:off x="1662769" y="4941332"/>
            <a:ext cx="3708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_tradnl" smtClean="0"/>
              <a:t>Dimensión socioeconómica considerada </a:t>
            </a:r>
            <a:endParaRPr lang="es-ES_tradnl"/>
          </a:p>
        </p:txBody>
      </p:sp>
      <p:sp>
        <p:nvSpPr>
          <p:cNvPr id="27" name="CuadroTexto 26"/>
          <p:cNvSpPr txBox="1"/>
          <p:nvPr/>
        </p:nvSpPr>
        <p:spPr>
          <a:xfrm>
            <a:off x="1662769" y="5905500"/>
            <a:ext cx="370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mtClean="0"/>
              <a:t> Edad</a:t>
            </a:r>
          </a:p>
          <a:p>
            <a:pPr algn="ctr"/>
            <a:r>
              <a:rPr lang="es-ES_tradnl" smtClean="0"/>
              <a:t>(Generaciones)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254000" y="63500"/>
            <a:ext cx="8724900" cy="923869"/>
            <a:chOff x="254000" y="165100"/>
            <a:chExt cx="8724900" cy="1511300"/>
          </a:xfrm>
        </p:grpSpPr>
        <p:sp>
          <p:nvSpPr>
            <p:cNvPr id="13" name="Rectángulo 12"/>
            <p:cNvSpPr/>
            <p:nvPr/>
          </p:nvSpPr>
          <p:spPr>
            <a:xfrm>
              <a:off x="254000" y="165100"/>
              <a:ext cx="8724900" cy="15113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66700" y="165776"/>
              <a:ext cx="8521700" cy="151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Capitulo 3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Elección de los indicadores de posición social para el estudio de las desigualdades en salud. Consideraciones generales. 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139700" y="1295400"/>
            <a:ext cx="8940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DESIGUALDADES SOCIALES EN LA SALUD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0800" y="3478431"/>
            <a:ext cx="13444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mtClean="0"/>
              <a:t>FORMA</a:t>
            </a:r>
            <a:endParaRPr lang="es-ES_tradnl"/>
          </a:p>
        </p:txBody>
      </p:sp>
      <p:sp>
        <p:nvSpPr>
          <p:cNvPr id="18" name="CuadroTexto 17"/>
          <p:cNvSpPr txBox="1"/>
          <p:nvPr/>
        </p:nvSpPr>
        <p:spPr>
          <a:xfrm>
            <a:off x="50800" y="4680766"/>
            <a:ext cx="13444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mtClean="0"/>
              <a:t>INTENSIDAD</a:t>
            </a:r>
            <a:endParaRPr lang="es-ES_tradnl"/>
          </a:p>
        </p:txBody>
      </p:sp>
      <p:sp>
        <p:nvSpPr>
          <p:cNvPr id="19" name="CuadroTexto 18"/>
          <p:cNvSpPr txBox="1"/>
          <p:nvPr/>
        </p:nvSpPr>
        <p:spPr>
          <a:xfrm>
            <a:off x="50800" y="4083566"/>
            <a:ext cx="13317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mtClean="0"/>
              <a:t>DIRECCIÓN</a:t>
            </a:r>
            <a:endParaRPr lang="es-ES_tradnl"/>
          </a:p>
        </p:txBody>
      </p:sp>
      <p:sp>
        <p:nvSpPr>
          <p:cNvPr id="20" name="CuadroTexto 19"/>
          <p:cNvSpPr txBox="1"/>
          <p:nvPr/>
        </p:nvSpPr>
        <p:spPr>
          <a:xfrm>
            <a:off x="6672131" y="2081936"/>
            <a:ext cx="13317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UMBRAL</a:t>
            </a:r>
          </a:p>
          <a:p>
            <a:pPr algn="ctr"/>
            <a:r>
              <a:rPr lang="es-ES_tradnl" dirty="0" smtClean="0"/>
              <a:t>o</a:t>
            </a:r>
          </a:p>
          <a:p>
            <a:pPr algn="ctr"/>
            <a:r>
              <a:rPr lang="es-ES_tradnl" dirty="0" smtClean="0"/>
              <a:t>GRADIENTE</a:t>
            </a: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456343" y="3453031"/>
            <a:ext cx="176893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En desventaja de </a:t>
            </a:r>
          </a:p>
          <a:p>
            <a:r>
              <a:rPr lang="es-ES_tradnl" dirty="0" smtClean="0"/>
              <a:t>los grupos más </a:t>
            </a:r>
          </a:p>
          <a:p>
            <a:r>
              <a:rPr lang="es-ES_tradnl" dirty="0" smtClean="0"/>
              <a:t>desfavorecidos </a:t>
            </a:r>
            <a:endParaRPr lang="es-ES_tradnl" dirty="0"/>
          </a:p>
        </p:txBody>
      </p:sp>
      <p:sp>
        <p:nvSpPr>
          <p:cNvPr id="32" name="Rectángulo 31"/>
          <p:cNvSpPr/>
          <p:nvPr/>
        </p:nvSpPr>
        <p:spPr>
          <a:xfrm>
            <a:off x="6756400" y="2628899"/>
            <a:ext cx="1159200" cy="388800"/>
          </a:xfrm>
          <a:prstGeom prst="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 20"/>
          <p:cNvSpPr/>
          <p:nvPr/>
        </p:nvSpPr>
        <p:spPr>
          <a:xfrm>
            <a:off x="520700" y="5435600"/>
            <a:ext cx="1079500" cy="774700"/>
          </a:xfrm>
          <a:custGeom>
            <a:avLst/>
            <a:gdLst>
              <a:gd name="connsiteX0" fmla="*/ 0 w 1079500"/>
              <a:gd name="connsiteY0" fmla="*/ 0 h 774700"/>
              <a:gd name="connsiteX1" fmla="*/ 1079500 w 1079500"/>
              <a:gd name="connsiteY1" fmla="*/ 0 h 774700"/>
              <a:gd name="connsiteX2" fmla="*/ 1079500 w 1079500"/>
              <a:gd name="connsiteY2" fmla="*/ 774700 h 774700"/>
              <a:gd name="connsiteX3" fmla="*/ 0 w 1079500"/>
              <a:gd name="connsiteY3" fmla="*/ 774700 h 774700"/>
              <a:gd name="connsiteX4" fmla="*/ 0 w 10795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774700">
                <a:moveTo>
                  <a:pt x="0" y="0"/>
                </a:moveTo>
                <a:lnTo>
                  <a:pt x="1079500" y="0"/>
                </a:lnTo>
                <a:lnTo>
                  <a:pt x="1079500" y="774700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Forma libre 21"/>
          <p:cNvSpPr/>
          <p:nvPr/>
        </p:nvSpPr>
        <p:spPr>
          <a:xfrm>
            <a:off x="4071143" y="5067300"/>
            <a:ext cx="1079500" cy="444500"/>
          </a:xfrm>
          <a:custGeom>
            <a:avLst/>
            <a:gdLst>
              <a:gd name="connsiteX0" fmla="*/ 0 w 1079500"/>
              <a:gd name="connsiteY0" fmla="*/ 0 h 774700"/>
              <a:gd name="connsiteX1" fmla="*/ 1079500 w 1079500"/>
              <a:gd name="connsiteY1" fmla="*/ 0 h 774700"/>
              <a:gd name="connsiteX2" fmla="*/ 1079500 w 1079500"/>
              <a:gd name="connsiteY2" fmla="*/ 774700 h 774700"/>
              <a:gd name="connsiteX3" fmla="*/ 0 w 1079500"/>
              <a:gd name="connsiteY3" fmla="*/ 774700 h 774700"/>
              <a:gd name="connsiteX4" fmla="*/ 0 w 10795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774700">
                <a:moveTo>
                  <a:pt x="0" y="0"/>
                </a:moveTo>
                <a:lnTo>
                  <a:pt x="1079500" y="0"/>
                </a:lnTo>
                <a:lnTo>
                  <a:pt x="1079500" y="774700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15900" y="4813300"/>
          <a:ext cx="8763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Título</a:t>
                      </a:r>
                      <a:r>
                        <a:rPr lang="es-ES_tradnl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 estudio</a:t>
                      </a:r>
                      <a:endParaRPr lang="es-ES_tradnl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Condición ocupacional</a:t>
                      </a:r>
                    </a:p>
                    <a:p>
                      <a:endParaRPr lang="es-ES_tradnl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Posición profesional</a:t>
                      </a:r>
                      <a:endParaRPr lang="es-ES_tradnl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Ingreso</a:t>
                      </a:r>
                    </a:p>
                    <a:p>
                      <a:endParaRPr lang="es-ES_tradnl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Calidad de la habitación</a:t>
                      </a:r>
                    </a:p>
                    <a:p>
                      <a:endParaRPr lang="es-ES_tradnl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Estado Civil</a:t>
                      </a:r>
                    </a:p>
                    <a:p>
                      <a:pPr algn="ctr"/>
                      <a:endParaRPr lang="es-ES_tradnl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Tipología familiar</a:t>
                      </a:r>
                      <a:endParaRPr lang="es-ES_tradnl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Índice de deprivación</a:t>
                      </a:r>
                    </a:p>
                    <a:p>
                      <a:pPr algn="ctr"/>
                      <a:endParaRPr lang="es-ES_tradnl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Ingreso</a:t>
                      </a:r>
                      <a:r>
                        <a:rPr lang="es-ES_tradnl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mediano</a:t>
                      </a:r>
                      <a:endParaRPr lang="es-ES_tradnl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Ovale 11"/>
          <p:cNvSpPr>
            <a:spLocks noChangeArrowheads="1"/>
          </p:cNvSpPr>
          <p:nvPr/>
        </p:nvSpPr>
        <p:spPr bwMode="auto">
          <a:xfrm>
            <a:off x="1887538" y="3044825"/>
            <a:ext cx="1873250" cy="1154113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Trabajo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Clase Social</a:t>
            </a:r>
            <a:endParaRPr lang="es-ES_tradnl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vale 12"/>
          <p:cNvSpPr>
            <a:spLocks noChangeArrowheads="1"/>
          </p:cNvSpPr>
          <p:nvPr/>
        </p:nvSpPr>
        <p:spPr bwMode="auto">
          <a:xfrm>
            <a:off x="3797300" y="3060700"/>
            <a:ext cx="1727200" cy="1152525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Material</a:t>
            </a:r>
            <a:endParaRPr lang="es-ES_tradnl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vale 13"/>
          <p:cNvSpPr>
            <a:spLocks noChangeArrowheads="1"/>
          </p:cNvSpPr>
          <p:nvPr/>
        </p:nvSpPr>
        <p:spPr bwMode="auto">
          <a:xfrm>
            <a:off x="5559425" y="3044825"/>
            <a:ext cx="1727200" cy="1152525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Red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Social</a:t>
            </a:r>
            <a:endParaRPr lang="es-ES_tradnl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vale 14"/>
          <p:cNvSpPr>
            <a:spLocks noChangeArrowheads="1"/>
          </p:cNvSpPr>
          <p:nvPr/>
        </p:nvSpPr>
        <p:spPr bwMode="auto">
          <a:xfrm>
            <a:off x="7302500" y="3048000"/>
            <a:ext cx="1727200" cy="1152525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Contexto</a:t>
            </a:r>
            <a:endParaRPr lang="es-ES_tradnl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vale 5"/>
          <p:cNvSpPr>
            <a:spLocks noChangeArrowheads="1"/>
          </p:cNvSpPr>
          <p:nvPr/>
        </p:nvSpPr>
        <p:spPr bwMode="auto">
          <a:xfrm>
            <a:off x="1887538" y="1174750"/>
            <a:ext cx="5472112" cy="936625"/>
          </a:xfrm>
          <a:prstGeom prst="ellipse">
            <a:avLst/>
          </a:prstGeom>
          <a:solidFill>
            <a:srgbClr val="28486E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 dirty="0" smtClean="0">
                <a:solidFill>
                  <a:srgbClr val="EAEAEA"/>
                </a:solidFill>
                <a:latin typeface="Calibri"/>
                <a:cs typeface="Calibri"/>
              </a:rPr>
              <a:t>DIMENSIONES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 dirty="0" smtClean="0">
                <a:solidFill>
                  <a:srgbClr val="EAEAEA"/>
                </a:solidFill>
                <a:latin typeface="Calibri"/>
                <a:cs typeface="Calibri"/>
              </a:rPr>
              <a:t>SES</a:t>
            </a:r>
            <a:endParaRPr lang="es-ES_tradnl" sz="2400" dirty="0">
              <a:solidFill>
                <a:srgbClr val="EAEAEA"/>
              </a:solidFill>
              <a:latin typeface="Calibri"/>
              <a:cs typeface="Calibri"/>
            </a:endParaRPr>
          </a:p>
        </p:txBody>
      </p:sp>
      <p:cxnSp>
        <p:nvCxnSpPr>
          <p:cNvPr id="10" name="Connettore 1 21"/>
          <p:cNvCxnSpPr>
            <a:cxnSpLocks noChangeShapeType="1"/>
            <a:stCxn id="9" idx="4"/>
            <a:endCxn id="15" idx="0"/>
          </p:cNvCxnSpPr>
          <p:nvPr/>
        </p:nvCxnSpPr>
        <p:spPr bwMode="auto">
          <a:xfrm rot="5400000">
            <a:off x="2354660" y="779065"/>
            <a:ext cx="936625" cy="3601244"/>
          </a:xfrm>
          <a:prstGeom prst="line">
            <a:avLst/>
          </a:prstGeom>
          <a:noFill/>
          <a:ln w="127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cxnSp>
        <p:nvCxnSpPr>
          <p:cNvPr id="11" name="Connettore 1 27"/>
          <p:cNvCxnSpPr>
            <a:cxnSpLocks noChangeShapeType="1"/>
            <a:stCxn id="9" idx="4"/>
            <a:endCxn id="5" idx="0"/>
          </p:cNvCxnSpPr>
          <p:nvPr/>
        </p:nvCxnSpPr>
        <p:spPr bwMode="auto">
          <a:xfrm rot="5400000">
            <a:off x="3257154" y="1678385"/>
            <a:ext cx="933450" cy="1799431"/>
          </a:xfrm>
          <a:prstGeom prst="line">
            <a:avLst/>
          </a:prstGeom>
          <a:noFill/>
          <a:ln w="127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cxnSp>
        <p:nvCxnSpPr>
          <p:cNvPr id="12" name="Connettore 1 5120"/>
          <p:cNvCxnSpPr>
            <a:cxnSpLocks noChangeShapeType="1"/>
            <a:stCxn id="9" idx="4"/>
            <a:endCxn id="6" idx="0"/>
          </p:cNvCxnSpPr>
          <p:nvPr/>
        </p:nvCxnSpPr>
        <p:spPr bwMode="auto">
          <a:xfrm rot="16200000" flipH="1">
            <a:off x="4167585" y="2567384"/>
            <a:ext cx="949325" cy="37306"/>
          </a:xfrm>
          <a:prstGeom prst="line">
            <a:avLst/>
          </a:prstGeom>
          <a:noFill/>
          <a:ln w="127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Connettore 1 5128"/>
          <p:cNvCxnSpPr>
            <a:cxnSpLocks noChangeShapeType="1"/>
            <a:stCxn id="9" idx="4"/>
            <a:endCxn id="7" idx="0"/>
          </p:cNvCxnSpPr>
          <p:nvPr/>
        </p:nvCxnSpPr>
        <p:spPr bwMode="auto">
          <a:xfrm rot="16200000" flipH="1">
            <a:off x="5056584" y="1678384"/>
            <a:ext cx="933450" cy="1799431"/>
          </a:xfrm>
          <a:prstGeom prst="line">
            <a:avLst/>
          </a:prstGeom>
          <a:noFill/>
          <a:ln w="127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cxnSp>
        <p:nvCxnSpPr>
          <p:cNvPr id="14" name="Connettore 1 5130"/>
          <p:cNvCxnSpPr>
            <a:cxnSpLocks noChangeShapeType="1"/>
            <a:stCxn id="9" idx="4"/>
            <a:endCxn id="8" idx="0"/>
          </p:cNvCxnSpPr>
          <p:nvPr/>
        </p:nvCxnSpPr>
        <p:spPr bwMode="auto">
          <a:xfrm rot="16200000" flipH="1">
            <a:off x="5926535" y="808434"/>
            <a:ext cx="936625" cy="3542506"/>
          </a:xfrm>
          <a:prstGeom prst="line">
            <a:avLst/>
          </a:prstGeom>
          <a:noFill/>
          <a:ln w="12700" cap="sq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sp>
        <p:nvSpPr>
          <p:cNvPr id="15" name="Ovale 4"/>
          <p:cNvSpPr>
            <a:spLocks noChangeArrowheads="1"/>
          </p:cNvSpPr>
          <p:nvPr/>
        </p:nvSpPr>
        <p:spPr bwMode="auto">
          <a:xfrm>
            <a:off x="158750" y="3048000"/>
            <a:ext cx="1727200" cy="1152525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_tradnl" sz="2200" dirty="0" smtClean="0">
                <a:solidFill>
                  <a:schemeClr val="bg1"/>
                </a:solidFill>
                <a:latin typeface="Calibri"/>
                <a:cs typeface="Calibri"/>
              </a:rPr>
              <a:t>Cultural</a:t>
            </a:r>
            <a:endParaRPr lang="es-ES_tradnl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Freccia in giù 5131"/>
          <p:cNvSpPr>
            <a:spLocks noChangeArrowheads="1"/>
          </p:cNvSpPr>
          <p:nvPr/>
        </p:nvSpPr>
        <p:spPr bwMode="auto">
          <a:xfrm>
            <a:off x="825500" y="4051300"/>
            <a:ext cx="439738" cy="977900"/>
          </a:xfrm>
          <a:prstGeom prst="downArrow">
            <a:avLst>
              <a:gd name="adj1" fmla="val 50000"/>
              <a:gd name="adj2" fmla="val 50067"/>
            </a:avLst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-102" charset="2"/>
              <a:buNone/>
            </a:pPr>
            <a:endParaRPr lang="es-ES_tradnl" sz="2000" b="1" dirty="0">
              <a:solidFill>
                <a:schemeClr val="accent2"/>
              </a:solidFill>
              <a:latin typeface="Tahoma" pitchFamily="-102" charset="0"/>
            </a:endParaRPr>
          </a:p>
        </p:txBody>
      </p:sp>
      <p:sp>
        <p:nvSpPr>
          <p:cNvPr id="17" name="Freccia in giù 44"/>
          <p:cNvSpPr>
            <a:spLocks noChangeArrowheads="1"/>
          </p:cNvSpPr>
          <p:nvPr/>
        </p:nvSpPr>
        <p:spPr bwMode="auto">
          <a:xfrm>
            <a:off x="2578100" y="4051300"/>
            <a:ext cx="439737" cy="977900"/>
          </a:xfrm>
          <a:prstGeom prst="downArrow">
            <a:avLst>
              <a:gd name="adj1" fmla="val 50000"/>
              <a:gd name="adj2" fmla="val 50067"/>
            </a:avLst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s-ES_tradnl" sz="2000" b="1" dirty="0">
              <a:solidFill>
                <a:schemeClr val="accent2"/>
              </a:solidFill>
              <a:latin typeface="Tahoma" pitchFamily="-102" charset="0"/>
            </a:endParaRPr>
          </a:p>
        </p:txBody>
      </p:sp>
      <p:sp>
        <p:nvSpPr>
          <p:cNvPr id="18" name="Freccia in giù 45"/>
          <p:cNvSpPr>
            <a:spLocks noChangeArrowheads="1"/>
          </p:cNvSpPr>
          <p:nvPr/>
        </p:nvSpPr>
        <p:spPr bwMode="auto">
          <a:xfrm>
            <a:off x="4406900" y="4051300"/>
            <a:ext cx="439738" cy="977900"/>
          </a:xfrm>
          <a:prstGeom prst="downArrow">
            <a:avLst>
              <a:gd name="adj1" fmla="val 50000"/>
              <a:gd name="adj2" fmla="val 50067"/>
            </a:avLst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-102" charset="2"/>
              <a:buNone/>
            </a:pPr>
            <a:endParaRPr lang="es-ES_tradnl" sz="2000" b="1" dirty="0">
              <a:solidFill>
                <a:schemeClr val="accent2"/>
              </a:solidFill>
              <a:latin typeface="Tahoma" pitchFamily="-102" charset="0"/>
            </a:endParaRPr>
          </a:p>
        </p:txBody>
      </p:sp>
      <p:sp>
        <p:nvSpPr>
          <p:cNvPr id="19" name="Freccia in giù 46"/>
          <p:cNvSpPr>
            <a:spLocks noChangeArrowheads="1"/>
          </p:cNvSpPr>
          <p:nvPr/>
        </p:nvSpPr>
        <p:spPr bwMode="auto">
          <a:xfrm>
            <a:off x="6235700" y="4051300"/>
            <a:ext cx="441325" cy="977900"/>
          </a:xfrm>
          <a:prstGeom prst="downArrow">
            <a:avLst>
              <a:gd name="adj1" fmla="val 50000"/>
              <a:gd name="adj2" fmla="val 49887"/>
            </a:avLst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s-ES_tradnl" sz="2000" b="1" dirty="0">
              <a:solidFill>
                <a:schemeClr val="accent2"/>
              </a:solidFill>
              <a:latin typeface="Tahoma" pitchFamily="-102" charset="0"/>
            </a:endParaRPr>
          </a:p>
        </p:txBody>
      </p:sp>
      <p:sp>
        <p:nvSpPr>
          <p:cNvPr id="20" name="Freccia in giù 47"/>
          <p:cNvSpPr>
            <a:spLocks noChangeArrowheads="1"/>
          </p:cNvSpPr>
          <p:nvPr/>
        </p:nvSpPr>
        <p:spPr bwMode="auto">
          <a:xfrm>
            <a:off x="7988300" y="4051300"/>
            <a:ext cx="400050" cy="977900"/>
          </a:xfrm>
          <a:prstGeom prst="down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2000" b="1" dirty="0">
              <a:solidFill>
                <a:schemeClr val="accent2"/>
              </a:solidFill>
              <a:latin typeface="Tahoma" pitchFamily="-102" charset="0"/>
            </a:endParaRPr>
          </a:p>
        </p:txBody>
      </p:sp>
      <p:grpSp>
        <p:nvGrpSpPr>
          <p:cNvPr id="24" name="Agrupar 14"/>
          <p:cNvGrpSpPr/>
          <p:nvPr/>
        </p:nvGrpSpPr>
        <p:grpSpPr>
          <a:xfrm>
            <a:off x="254000" y="63500"/>
            <a:ext cx="8724900" cy="923869"/>
            <a:chOff x="254000" y="165100"/>
            <a:chExt cx="8724900" cy="1511300"/>
          </a:xfrm>
        </p:grpSpPr>
        <p:sp>
          <p:nvSpPr>
            <p:cNvPr id="25" name="Rectángulo 24"/>
            <p:cNvSpPr/>
            <p:nvPr/>
          </p:nvSpPr>
          <p:spPr>
            <a:xfrm>
              <a:off x="254000" y="165100"/>
              <a:ext cx="8724900" cy="15113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66700" y="165776"/>
              <a:ext cx="8521700" cy="151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Capitulo 3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Elección de los indicadores de posición social para el estudio de las desigualdades en salud. Consideraciones generales. 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48902"/>
            <a:ext cx="8229600" cy="4525963"/>
          </a:xfrm>
        </p:spPr>
        <p:txBody>
          <a:bodyPr>
            <a:normAutofit/>
          </a:bodyPr>
          <a:lstStyle/>
          <a:p>
            <a:pPr algn="dist">
              <a:buNone/>
            </a:pPr>
            <a:r>
              <a:rPr lang="es-ES_tradnl" dirty="0" smtClean="0"/>
              <a:t>Presentación de los contenidos del documento</a:t>
            </a:r>
          </a:p>
          <a:p>
            <a:pPr algn="dist">
              <a:buNone/>
            </a:pPr>
            <a:r>
              <a:rPr lang="es-ES_tradnl" dirty="0" smtClean="0"/>
              <a:t>realizado en el marco de la consultoría de</a:t>
            </a:r>
          </a:p>
          <a:p>
            <a:pPr>
              <a:buNone/>
            </a:pPr>
            <a:r>
              <a:rPr lang="es-ES_tradnl" dirty="0" smtClean="0"/>
              <a:t>EUROsociAL II. </a:t>
            </a:r>
          </a:p>
          <a:p>
            <a:pPr algn="ctr">
              <a:buNone/>
            </a:pPr>
            <a:endParaRPr lang="es-ES_tradnl" dirty="0" smtClean="0"/>
          </a:p>
          <a:p>
            <a:pPr algn="ctr">
              <a:buNone/>
            </a:pPr>
            <a:r>
              <a:rPr lang="es-ES_tradnl" sz="3000" i="1" dirty="0" smtClean="0"/>
              <a:t>“</a:t>
            </a:r>
            <a:r>
              <a:rPr lang="es-ES_tradnl" sz="3000" i="1" dirty="0"/>
              <a:t>Metodología para la construcción de sistemas de monitoreo de las desigualdades sociales en salud</a:t>
            </a:r>
            <a:r>
              <a:rPr lang="es-ES_tradnl" sz="3000" i="1" dirty="0" smtClean="0"/>
              <a:t>” </a:t>
            </a:r>
            <a:r>
              <a:rPr lang="es-ES_tradnl" sz="3000" dirty="0" smtClean="0"/>
              <a:t>													</a:t>
            </a:r>
            <a:r>
              <a:rPr lang="es-ES_tradnl" sz="2600" dirty="0" smtClean="0"/>
              <a:t>Zengarini, Mayo 2014</a:t>
            </a:r>
            <a:endParaRPr lang="es-ES_tradn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4"/>
          <p:cNvGrpSpPr/>
          <p:nvPr/>
        </p:nvGrpSpPr>
        <p:grpSpPr>
          <a:xfrm>
            <a:off x="254000" y="63500"/>
            <a:ext cx="8724900" cy="923869"/>
            <a:chOff x="254000" y="165100"/>
            <a:chExt cx="8724900" cy="1511300"/>
          </a:xfrm>
        </p:grpSpPr>
        <p:sp>
          <p:nvSpPr>
            <p:cNvPr id="13" name="Rectángulo 12"/>
            <p:cNvSpPr/>
            <p:nvPr/>
          </p:nvSpPr>
          <p:spPr>
            <a:xfrm>
              <a:off x="254000" y="165100"/>
              <a:ext cx="8724900" cy="15113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66700" y="165776"/>
              <a:ext cx="8521700" cy="151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Capitulo 3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  <a:p>
              <a:pPr>
                <a:spcBef>
                  <a:spcPts val="0"/>
                </a:spcBef>
                <a:buNone/>
              </a:pPr>
              <a:r>
                <a:rPr lang="es-ES_tradnl" b="1" spc="-150" smtClean="0"/>
                <a:t>Elección de los indicadores de posición social para el estudio de las desigualdades en salud. Consideraciones generales. </a:t>
              </a:r>
              <a:r>
                <a:rPr lang="es-ES_tradnl" spc="-150" smtClean="0"/>
                <a:t>	</a:t>
              </a:r>
              <a:endParaRPr lang="es-ES_tradnl" b="1" i="1" spc="-150" smtClean="0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1054100" y="1712267"/>
            <a:ext cx="233714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2">
                    <a:lumMod val="10000"/>
                  </a:schemeClr>
                </a:solidFill>
              </a:rPr>
              <a:t>Titulo de estudio</a:t>
            </a:r>
            <a:endParaRPr lang="es-ES_tradnl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791200" y="1750367"/>
            <a:ext cx="22313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2">
                    <a:lumMod val="10000"/>
                  </a:schemeClr>
                </a:solidFill>
              </a:rPr>
              <a:t>Nivel de ingreso</a:t>
            </a:r>
            <a:endParaRPr lang="es-ES_tradnl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8100" y="2945368"/>
            <a:ext cx="4445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 smtClean="0"/>
              <a:t>Relativamente estable en edad adulta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Permite clasificar personas no ocupadas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Fácil de recolectar </a:t>
            </a:r>
            <a:r>
              <a:rPr lang="es-ES_tradnl" dirty="0" err="1" smtClean="0"/>
              <a:t>–</a:t>
            </a:r>
            <a:r>
              <a:rPr lang="es-ES_tradnl" dirty="0" smtClean="0"/>
              <a:t> garantiza completitud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8100" y="4597400"/>
            <a:ext cx="4445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 smtClean="0"/>
              <a:t>Indicador </a:t>
            </a:r>
            <a:r>
              <a:rPr lang="es-ES_tradnl" i="1" dirty="0" smtClean="0"/>
              <a:t>proxy </a:t>
            </a:r>
            <a:r>
              <a:rPr lang="es-ES_tradnl" dirty="0" smtClean="0"/>
              <a:t>de posición socioeconómica</a:t>
            </a:r>
          </a:p>
          <a:p>
            <a:pPr algn="ctr">
              <a:buFont typeface="Arial"/>
              <a:buChar char="•"/>
            </a:pPr>
            <a:r>
              <a:rPr lang="es-ES_tradnl" i="1" dirty="0" err="1" smtClean="0"/>
              <a:t>Early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Life</a:t>
            </a:r>
            <a:r>
              <a:rPr lang="es-ES_tradnl" dirty="0" smtClean="0"/>
              <a:t> PSE de la familia de origen</a:t>
            </a:r>
          </a:p>
          <a:p>
            <a:pPr algn="ctr">
              <a:buFont typeface="Arial"/>
              <a:buChar char="•"/>
            </a:pPr>
            <a:r>
              <a:rPr lang="es-ES_tradnl" dirty="0" err="1" smtClean="0"/>
              <a:t>Cred</a:t>
            </a:r>
            <a:r>
              <a:rPr lang="es-ES_tradnl" dirty="0" smtClean="0"/>
              <a:t>. educativas es predictivo de empleo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…por consiguiente del ingreso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648200" y="2945368"/>
            <a:ext cx="4445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 smtClean="0"/>
              <a:t>edad dependiente y puede variar según G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Sujeto a modificaciones en el tiempo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Es un dato sensible dificultar la recolección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648200" y="4597400"/>
            <a:ext cx="4445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 smtClean="0"/>
              <a:t>Indicador directo de condiciones materiales</a:t>
            </a:r>
          </a:p>
          <a:p>
            <a:pPr algn="ctr"/>
            <a:r>
              <a:rPr lang="es-ES_tradnl" dirty="0" smtClean="0"/>
              <a:t>que tienen un efecto sobre la salud</a:t>
            </a:r>
          </a:p>
          <a:p>
            <a:pPr algn="ctr">
              <a:buFont typeface="Arial"/>
              <a:buChar char="•"/>
            </a:pPr>
            <a:r>
              <a:rPr lang="es-ES_tradnl" dirty="0" err="1" smtClean="0"/>
              <a:t>Cred</a:t>
            </a:r>
            <a:r>
              <a:rPr lang="es-ES_tradnl" dirty="0" smtClean="0"/>
              <a:t>. educativas es predictivo de empleo</a:t>
            </a:r>
          </a:p>
          <a:p>
            <a:pPr algn="ctr">
              <a:buFont typeface="Arial"/>
              <a:buChar char="•"/>
            </a:pPr>
            <a:r>
              <a:rPr lang="es-ES_tradnl" dirty="0" smtClean="0"/>
              <a:t>…por consiguiente del ingreso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532207" y="2576036"/>
            <a:ext cx="13131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</a:t>
            </a:r>
            <a:r>
              <a:rPr lang="es-ES_tradnl" dirty="0" smtClean="0">
                <a:solidFill>
                  <a:schemeClr val="dk1"/>
                </a:solidFill>
              </a:rPr>
              <a:t>ecolección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457482" y="4228068"/>
            <a:ext cx="152311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dk1"/>
                </a:solidFill>
              </a:rPr>
              <a:t>Interpretación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285914" y="2576036"/>
            <a:ext cx="1313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</a:t>
            </a:r>
            <a:r>
              <a:rPr lang="es-ES_tradnl" dirty="0" smtClean="0">
                <a:solidFill>
                  <a:schemeClr val="dk1"/>
                </a:solidFill>
              </a:rPr>
              <a:t>ecolección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075983" y="4228068"/>
            <a:ext cx="15231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dk1"/>
                </a:solidFill>
              </a:rPr>
              <a:t>Interpretación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smtClean="0"/>
              <a:t>Conclusión</a:t>
            </a:r>
            <a:endParaRPr lang="es-ES_tradnl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257031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El éxito de políticas orientadas a </a:t>
            </a:r>
            <a:r>
              <a:rPr lang="es-ES_tradnl" sz="2400" b="1" dirty="0" smtClean="0"/>
              <a:t>reducir el gradiente social</a:t>
            </a:r>
            <a:r>
              <a:rPr lang="es-ES_tradnl" sz="2400" dirty="0" smtClean="0"/>
              <a:t> y de intervenciones específicas </a:t>
            </a:r>
            <a:r>
              <a:rPr lang="es-ES_tradnl" sz="2400" b="1" dirty="0" smtClean="0"/>
              <a:t>sobre grupos de alto riego</a:t>
            </a:r>
            <a:r>
              <a:rPr lang="es-ES_tradnl" sz="2400" dirty="0" smtClean="0"/>
              <a:t>, identificados a través de los sistemas de monitoreo, dependerá del grado de </a:t>
            </a:r>
            <a:r>
              <a:rPr lang="es-ES_tradnl" sz="2400" b="1" dirty="0" smtClean="0"/>
              <a:t>coordinación entre los diversos sectores involucrados</a:t>
            </a:r>
            <a:r>
              <a:rPr lang="es-ES_tradnl" sz="2400" dirty="0" smtClean="0"/>
              <a:t>, no solo en fase de diseño de la política, sino también, en una fase anterior,</a:t>
            </a:r>
          </a:p>
          <a:p>
            <a:pPr algn="just"/>
            <a:endParaRPr lang="es-ES_tradnl" sz="2400" dirty="0" smtClean="0"/>
          </a:p>
          <a:p>
            <a:pPr algn="ctr"/>
            <a:r>
              <a:rPr lang="es-ES_tradnl" sz="2400" b="1" dirty="0" smtClean="0"/>
              <a:t> en el diseño y desarrollo de los sistemas de monitoreo utilizados.</a:t>
            </a:r>
          </a:p>
          <a:p>
            <a:pPr algn="ctr"/>
            <a:endParaRPr lang="es-ES_trad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25139" y="2022929"/>
            <a:ext cx="68688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¡MUCHAS GRACIAS POR LA ATENCIÓN!</a:t>
            </a:r>
            <a:endParaRPr lang="es-ES_tradnl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60112" y="3733078"/>
            <a:ext cx="338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nicolas.zengarini@epi.piemonte.it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300" y="4992737"/>
            <a:ext cx="8636000" cy="1569660"/>
          </a:xfr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s-ES" dirty="0" smtClean="0">
                <a:latin typeface="+mj-lt"/>
                <a:ea typeface="+mj-ea"/>
                <a:cs typeface="+mj-cs"/>
              </a:rPr>
              <a:t>	Disponer</a:t>
            </a:r>
            <a:r>
              <a:rPr lang="es-ES" b="1" dirty="0" smtClean="0">
                <a:solidFill>
                  <a:srgbClr val="35385A"/>
                </a:solidFill>
              </a:rPr>
              <a:t> </a:t>
            </a:r>
            <a:r>
              <a:rPr lang="es-ES" dirty="0">
                <a:latin typeface="+mj-lt"/>
                <a:ea typeface="+mj-ea"/>
                <a:cs typeface="+mj-cs"/>
              </a:rPr>
              <a:t>de sistemas de seguimiento sistemático de la equidad sanitaria y los DSS a nivel local, nacional e </a:t>
            </a:r>
            <a:r>
              <a:rPr lang="es-ES" dirty="0" smtClean="0">
                <a:latin typeface="+mj-lt"/>
                <a:ea typeface="+mj-ea"/>
                <a:cs typeface="+mj-cs"/>
              </a:rPr>
              <a:t>internacional.</a:t>
            </a:r>
            <a:endParaRPr lang="es-ES_tradn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Captura de pantalla 2014-07-20 a la(s) 22.32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9" y="338798"/>
            <a:ext cx="7052015" cy="424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73100"/>
            <a:ext cx="8229600" cy="589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b="1" u="sng" dirty="0" smtClean="0"/>
              <a:t>OBJETIVOS</a:t>
            </a:r>
          </a:p>
          <a:p>
            <a:pPr>
              <a:buNone/>
            </a:pPr>
            <a:endParaRPr lang="es-ES_tradnl" sz="2400" b="1" strike="sngStrike" dirty="0" smtClean="0"/>
          </a:p>
          <a:p>
            <a:pPr algn="just">
              <a:buNone/>
            </a:pPr>
            <a:r>
              <a:rPr lang="es-ES_tradnl" dirty="0" smtClean="0"/>
              <a:t>- </a:t>
            </a:r>
            <a:r>
              <a:rPr lang="es-ES_tradnl" sz="2400" dirty="0" smtClean="0"/>
              <a:t>brindar </a:t>
            </a:r>
            <a:r>
              <a:rPr lang="es-ES_tradnl" sz="2400" dirty="0"/>
              <a:t>un aporte de carácter instrumental sobre los </a:t>
            </a:r>
            <a:r>
              <a:rPr lang="es-ES_tradnl" sz="2400" b="1" u="sng" dirty="0"/>
              <a:t>principales sistemas de información para la construcción de  sistemas de vigilancia epidemiológica de las DDSS</a:t>
            </a:r>
            <a:r>
              <a:rPr lang="es-ES_tradnl" sz="2400" dirty="0"/>
              <a:t>, priorizando la obtención del dato sanitario y de los distintitos tipos de determinantes </a:t>
            </a:r>
            <a:r>
              <a:rPr lang="es-ES_tradnl" sz="2400" b="1" dirty="0"/>
              <a:t>a </a:t>
            </a:r>
            <a:r>
              <a:rPr lang="es-ES_tradnl" sz="2400" b="1" u="sng" dirty="0"/>
              <a:t>nivel individual</a:t>
            </a:r>
            <a:r>
              <a:rPr lang="es-ES_tradnl" sz="2400" b="1" u="sng" dirty="0" smtClean="0"/>
              <a:t> </a:t>
            </a:r>
            <a:r>
              <a:rPr lang="es-ES_tradnl" sz="2400" b="1" dirty="0" smtClean="0"/>
              <a:t>.</a:t>
            </a:r>
          </a:p>
          <a:p>
            <a:pPr>
              <a:buNone/>
            </a:pPr>
            <a:r>
              <a:rPr lang="es-ES_tradnl" sz="2400" dirty="0" smtClean="0"/>
              <a:t>	</a:t>
            </a:r>
          </a:p>
          <a:p>
            <a:pPr algn="just">
              <a:buNone/>
            </a:pPr>
            <a:r>
              <a:rPr lang="es-ES_tradnl" dirty="0" smtClean="0"/>
              <a:t>-   </a:t>
            </a:r>
            <a:r>
              <a:rPr lang="es-ES_tradnl" sz="2400" dirty="0" smtClean="0"/>
              <a:t>brindar </a:t>
            </a:r>
            <a:r>
              <a:rPr lang="es-ES_tradnl" sz="2400" b="1" u="sng" dirty="0" smtClean="0"/>
              <a:t>referencias </a:t>
            </a:r>
            <a:r>
              <a:rPr lang="es-ES_tradnl" sz="2400" b="1" u="sng" dirty="0"/>
              <a:t>teóricas y bibliográficas </a:t>
            </a:r>
            <a:r>
              <a:rPr lang="es-ES_tradnl" sz="2400" dirty="0"/>
              <a:t>para responder al pedido específico de justificar la elección de las variables demográficas y de posición social que el grupo de representantes de los países que participaron en el taller organizado por EUROsociAL en Costa Rica en Abril </a:t>
            </a:r>
            <a:r>
              <a:rPr lang="es-ES_tradnl" sz="2400" dirty="0" smtClean="0"/>
              <a:t>2013. </a:t>
            </a:r>
            <a:endParaRPr lang="es-ES_tradnl" sz="2400" b="1" dirty="0" smtClean="0"/>
          </a:p>
          <a:p>
            <a:pPr>
              <a:buNone/>
            </a:pPr>
            <a:endParaRPr lang="es-ES_trad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4000" y="5194300"/>
            <a:ext cx="8724900" cy="1511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54000" y="876300"/>
            <a:ext cx="8724900" cy="414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000" y="254001"/>
            <a:ext cx="8890000" cy="6692899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buNone/>
            </a:pPr>
            <a:endParaRPr lang="es-ES_tradnl" sz="2000" b="1" spc="-150" dirty="0" smtClean="0"/>
          </a:p>
          <a:p>
            <a:pPr>
              <a:spcBef>
                <a:spcPts val="0"/>
              </a:spcBef>
              <a:buNone/>
            </a:pPr>
            <a:endParaRPr lang="es-ES_tradnl" sz="2000" b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 smtClean="0"/>
              <a:t>Capitulo1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 smtClean="0"/>
              <a:t> Mecanismos de generación de las desigualdades sociales </a:t>
            </a:r>
            <a:r>
              <a:rPr lang="es-ES_tradnl" sz="2000" b="1" spc="-150" dirty="0"/>
              <a:t>en la salud </a:t>
            </a:r>
            <a:r>
              <a:rPr lang="es-ES_tradnl" sz="2000" b="1" spc="-15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1.1</a:t>
            </a:r>
            <a:r>
              <a:rPr lang="es-ES_tradnl" sz="2000" spc="-150" dirty="0" smtClean="0"/>
              <a:t>   El </a:t>
            </a:r>
            <a:r>
              <a:rPr lang="es-ES_tradnl" sz="2000" spc="-150" dirty="0"/>
              <a:t>primer mecanismo: la estratificación social y los </a:t>
            </a:r>
            <a:r>
              <a:rPr lang="es-ES_tradnl" sz="2000" spc="-150" dirty="0" smtClean="0"/>
              <a:t>determinantes</a:t>
            </a:r>
            <a:r>
              <a:rPr lang="es-ES_tradnl" sz="2000" b="1" i="1" spc="-150" dirty="0"/>
              <a:t> </a:t>
            </a:r>
            <a:r>
              <a:rPr lang="es-ES_tradnl" sz="2000" spc="-150" dirty="0" smtClean="0"/>
              <a:t>distales	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1.2</a:t>
            </a:r>
            <a:r>
              <a:rPr lang="es-ES_tradnl" sz="2000" spc="-150" dirty="0" smtClean="0"/>
              <a:t>   El </a:t>
            </a:r>
            <a:r>
              <a:rPr lang="es-ES_tradnl" sz="2000" spc="-150" dirty="0"/>
              <a:t>segundo mecanismo: diferencia de exposición a los determinantes</a:t>
            </a:r>
            <a:r>
              <a:rPr lang="es-ES_tradnl" sz="2000" spc="-150" dirty="0" smtClean="0"/>
              <a:t> proximales </a:t>
            </a:r>
            <a:r>
              <a:rPr lang="es-ES_tradnl" sz="2000" spc="-150" dirty="0"/>
              <a:t>		</a:t>
            </a:r>
            <a:r>
              <a:rPr lang="es-ES_tradnl" sz="2000" spc="-15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1.3</a:t>
            </a:r>
            <a:r>
              <a:rPr lang="es-ES_tradnl" sz="2000" spc="-150" dirty="0" smtClean="0"/>
              <a:t>   El </a:t>
            </a:r>
            <a:r>
              <a:rPr lang="es-ES_tradnl" sz="2000" spc="-150" dirty="0"/>
              <a:t>tercer mecanismo: la vulnerabilidad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1.4</a:t>
            </a:r>
            <a:r>
              <a:rPr lang="es-ES_tradnl" sz="2000" spc="-150" dirty="0" smtClean="0"/>
              <a:t>   El </a:t>
            </a:r>
            <a:r>
              <a:rPr lang="es-ES_tradnl" sz="2000" spc="-150" dirty="0"/>
              <a:t>cuarto mecanismo: las consecuencias sociales de la enfermedad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/>
              <a:t>Capitulo 2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 smtClean="0"/>
              <a:t>Sistemas </a:t>
            </a:r>
            <a:r>
              <a:rPr lang="es-ES_tradnl" sz="2000" b="1" spc="-150" dirty="0"/>
              <a:t>de monitoreo de las desigualdades sociales en </a:t>
            </a:r>
            <a:r>
              <a:rPr lang="es-ES_tradnl" sz="2000" b="1" spc="-150" dirty="0" smtClean="0"/>
              <a:t>salud:</a:t>
            </a:r>
            <a:r>
              <a:rPr lang="es-ES_tradnl" sz="2000" b="1" i="1" spc="-150" dirty="0"/>
              <a:t> </a:t>
            </a:r>
            <a:r>
              <a:rPr lang="es-ES_tradnl" sz="2000" b="1" spc="-150" dirty="0" smtClean="0"/>
              <a:t>Consideraciones </a:t>
            </a:r>
            <a:r>
              <a:rPr lang="es-ES_tradnl" sz="2000" b="1" spc="-150" dirty="0"/>
              <a:t>generales.</a:t>
            </a:r>
            <a:r>
              <a:rPr lang="es-ES_tradnl" sz="2000" b="1" spc="-150" dirty="0" smtClean="0"/>
              <a:t> 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spc="-150" dirty="0" smtClean="0"/>
              <a:t>2.1   Fuentes </a:t>
            </a:r>
            <a:r>
              <a:rPr lang="es-ES_tradnl" sz="2000" spc="-150" dirty="0"/>
              <a:t>informativas: estadísticas nacionales</a:t>
            </a:r>
            <a:r>
              <a:rPr lang="es-ES_tradnl" sz="2000" spc="-150" dirty="0" smtClean="0"/>
              <a:t>,</a:t>
            </a:r>
            <a:r>
              <a:rPr lang="es-ES_tradnl" sz="2000" spc="-150" dirty="0"/>
              <a:t> </a:t>
            </a:r>
            <a:r>
              <a:rPr lang="es-ES_tradnl" sz="2000" spc="-150" dirty="0" smtClean="0"/>
              <a:t>sistemas institucionales </a:t>
            </a:r>
            <a:r>
              <a:rPr lang="es-ES_tradnl" sz="2000" spc="-150" dirty="0"/>
              <a:t>de información sanitaria y encuestas permanentes</a:t>
            </a:r>
            <a:r>
              <a:rPr lang="es-ES_tradnl" sz="2000" spc="-15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 smtClean="0"/>
              <a:t>2.2   </a:t>
            </a:r>
            <a:r>
              <a:rPr lang="es-ES_tradnl" sz="2000" spc="-150" dirty="0"/>
              <a:t>Maneras de combinar información socio-económica con datos sanitarios</a:t>
            </a:r>
            <a:r>
              <a:rPr lang="es-ES_tradnl" sz="2000" spc="-150" dirty="0" smtClean="0"/>
              <a:t> para </a:t>
            </a:r>
            <a:r>
              <a:rPr lang="es-ES_tradnl" sz="2000" spc="-150" dirty="0"/>
              <a:t>el estudio de las desigualdades sociales en la salud</a:t>
            </a:r>
            <a:r>
              <a:rPr lang="es-ES_tradnl" sz="2000" spc="-15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/>
              <a:t>Capitulo 3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b="1" spc="-150" dirty="0"/>
              <a:t>Elección de los indicadores de posición social para el estudio de las</a:t>
            </a:r>
            <a:r>
              <a:rPr lang="es-ES_tradnl" sz="2000" b="1" spc="-150" dirty="0" smtClean="0"/>
              <a:t> desigualdades </a:t>
            </a:r>
            <a:r>
              <a:rPr lang="es-ES_tradnl" sz="2000" b="1" spc="-150" dirty="0"/>
              <a:t>en salud. Consideraciones generales. </a:t>
            </a:r>
            <a:r>
              <a:rPr lang="es-ES_tradnl" sz="2000" spc="-150" dirty="0" smtClean="0"/>
              <a:t>	</a:t>
            </a:r>
            <a:endParaRPr lang="es-ES_tradnl" sz="2000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sz="2000" spc="-150" dirty="0"/>
              <a:t>3.1</a:t>
            </a:r>
            <a:r>
              <a:rPr lang="es-ES_tradnl" sz="2000" spc="-150" dirty="0" smtClean="0"/>
              <a:t>   Indicadores </a:t>
            </a:r>
            <a:r>
              <a:rPr lang="es-ES_tradnl" sz="2000" spc="-150" dirty="0"/>
              <a:t>de posición socioeconómica seleccionados en taller de</a:t>
            </a:r>
            <a:r>
              <a:rPr lang="es-ES_tradnl" sz="2000" spc="-150" dirty="0" smtClean="0"/>
              <a:t>  Costa </a:t>
            </a:r>
            <a:r>
              <a:rPr lang="es-ES_tradnl" sz="2000" spc="-150" dirty="0"/>
              <a:t>Rica en abril de 2013.</a:t>
            </a:r>
            <a:r>
              <a:rPr lang="es-ES_tradnl" sz="2000" spc="-15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s-ES_tradnl" sz="2000" spc="-150" dirty="0" smtClean="0"/>
              <a:t>	Encuadre </a:t>
            </a:r>
            <a:r>
              <a:rPr lang="es-ES_tradnl" sz="2000" spc="-150" dirty="0"/>
              <a:t>teórico y </a:t>
            </a:r>
            <a:r>
              <a:rPr lang="es-ES_tradnl" sz="2000" spc="-150" dirty="0" smtClean="0"/>
              <a:t>justificación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9400" y="110026"/>
            <a:ext cx="8229600" cy="486874"/>
          </a:xfrm>
        </p:spPr>
        <p:txBody>
          <a:bodyPr>
            <a:noAutofit/>
          </a:bodyPr>
          <a:lstStyle/>
          <a:p>
            <a:pPr algn="l"/>
            <a:r>
              <a:rPr lang="es-ES_tradnl" sz="3200" b="1" u="sng" dirty="0" smtClean="0"/>
              <a:t>ESTRUCTURA DEL DOCUMENTO</a:t>
            </a:r>
            <a:endParaRPr lang="es-ES_tradnl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/>
          <p:cNvGrpSpPr/>
          <p:nvPr/>
        </p:nvGrpSpPr>
        <p:grpSpPr>
          <a:xfrm>
            <a:off x="545677" y="563608"/>
            <a:ext cx="8215205" cy="6096000"/>
            <a:chOff x="535094" y="521276"/>
            <a:chExt cx="8215205" cy="6096000"/>
          </a:xfrm>
        </p:grpSpPr>
        <p:sp>
          <p:nvSpPr>
            <p:cNvPr id="38" name="Rectángulo 37"/>
            <p:cNvSpPr/>
            <p:nvPr/>
          </p:nvSpPr>
          <p:spPr>
            <a:xfrm>
              <a:off x="535094" y="521276"/>
              <a:ext cx="8215205" cy="609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" name="Rettangolo arrotondato 1"/>
            <p:cNvSpPr>
              <a:spLocks noChangeArrowheads="1"/>
            </p:cNvSpPr>
            <p:nvPr/>
          </p:nvSpPr>
          <p:spPr bwMode="auto">
            <a:xfrm>
              <a:off x="825500" y="677575"/>
              <a:ext cx="1806575" cy="5808950"/>
            </a:xfrm>
            <a:prstGeom prst="roundRect">
              <a:avLst>
                <a:gd name="adj" fmla="val 16704"/>
              </a:avLst>
            </a:prstGeom>
            <a:solidFill>
              <a:srgbClr val="57ABFF"/>
            </a:solidFill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pPr algn="ctr"/>
              <a:r>
                <a:rPr lang="es-ES_tradnl" sz="1700" b="1" dirty="0" smtClean="0">
                  <a:solidFill>
                    <a:srgbClr val="333333"/>
                  </a:solidFill>
                  <a:latin typeface="Arial" pitchFamily="-65" charset="0"/>
                </a:rPr>
                <a:t>Contexto</a:t>
              </a:r>
              <a:r>
                <a:rPr lang="es-ES_tradnl" sz="1700" b="1" dirty="0" smtClean="0">
                  <a:solidFill>
                    <a:schemeClr val="accent2"/>
                  </a:solidFill>
                  <a:latin typeface="Tahoma" pitchFamily="-65" charset="0"/>
                </a:rPr>
                <a:t> </a:t>
              </a:r>
              <a:r>
                <a:rPr lang="es-ES_tradnl" sz="1700" b="1" dirty="0" smtClean="0">
                  <a:solidFill>
                    <a:srgbClr val="333333"/>
                  </a:solidFill>
                  <a:latin typeface="Arial" pitchFamily="-65" charset="0"/>
                </a:rPr>
                <a:t>social</a:t>
              </a: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700" b="1" dirty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endParaRPr lang="es-ES_tradnl" sz="1000" b="1" dirty="0" smtClean="0">
                <a:solidFill>
                  <a:srgbClr val="333333"/>
                </a:solidFill>
                <a:latin typeface="Arial" pitchFamily="-65" charset="0"/>
              </a:endParaRPr>
            </a:p>
            <a:p>
              <a:pPr algn="ctr"/>
              <a:r>
                <a:rPr lang="es-ES_tradnl" sz="1600" b="1" dirty="0" smtClean="0">
                  <a:solidFill>
                    <a:srgbClr val="333333"/>
                  </a:solidFill>
                  <a:latin typeface="Arial" pitchFamily="-65" charset="0"/>
                </a:rPr>
                <a:t>Políticas sociales</a:t>
              </a:r>
              <a:endParaRPr lang="es-ES_tradnl" sz="1600" b="1" dirty="0">
                <a:solidFill>
                  <a:srgbClr val="333333"/>
                </a:solidFill>
                <a:latin typeface="Arial" pitchFamily="-65" charset="0"/>
              </a:endParaRPr>
            </a:p>
          </p:txBody>
        </p:sp>
        <p:sp>
          <p:nvSpPr>
            <p:cNvPr id="7" name="Rettangolo arrotondato 2"/>
            <p:cNvSpPr>
              <a:spLocks noChangeArrowheads="1"/>
            </p:cNvSpPr>
            <p:nvPr/>
          </p:nvSpPr>
          <p:spPr bwMode="auto">
            <a:xfrm>
              <a:off x="3971925" y="958850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A7D3FF"/>
            </a:solidFill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/>
              <a:r>
                <a:rPr lang="es-ES_tradnl" sz="1600" b="1" dirty="0" smtClean="0">
                  <a:solidFill>
                    <a:srgbClr val="333333"/>
                  </a:solidFill>
                  <a:latin typeface="Arial" pitchFamily="-65" charset="0"/>
                </a:rPr>
                <a:t>Posición</a:t>
              </a:r>
              <a:r>
                <a:rPr lang="es-ES_tradnl" sz="1400" b="1" dirty="0" smtClean="0">
                  <a:solidFill>
                    <a:srgbClr val="333333"/>
                  </a:solidFill>
                  <a:latin typeface="Arial" pitchFamily="-65" charset="0"/>
                </a:rPr>
                <a:t> </a:t>
              </a:r>
              <a:r>
                <a:rPr lang="es-ES_tradnl" sz="1600" b="1" dirty="0" smtClean="0">
                  <a:solidFill>
                    <a:srgbClr val="333333"/>
                  </a:solidFill>
                  <a:latin typeface="Arial" pitchFamily="-65" charset="0"/>
                </a:rPr>
                <a:t>social</a:t>
              </a:r>
              <a:endParaRPr lang="es-ES_tradnl" sz="1400" b="1" dirty="0">
                <a:solidFill>
                  <a:srgbClr val="333333"/>
                </a:solidFill>
                <a:latin typeface="Arial" pitchFamily="-65" charset="0"/>
              </a:endParaRPr>
            </a:p>
          </p:txBody>
        </p:sp>
        <p:sp>
          <p:nvSpPr>
            <p:cNvPr id="8" name="Rettangolo arrotondato 44"/>
            <p:cNvSpPr>
              <a:spLocks noChangeArrowheads="1"/>
            </p:cNvSpPr>
            <p:nvPr/>
          </p:nvSpPr>
          <p:spPr bwMode="auto">
            <a:xfrm>
              <a:off x="3971925" y="2614613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A7D3FF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/>
              <a:r>
                <a:rPr lang="es-ES_tradnl" sz="1400" b="1" dirty="0" smtClean="0">
                  <a:solidFill>
                    <a:srgbClr val="333333"/>
                  </a:solidFill>
                  <a:latin typeface="Arial" pitchFamily="-65" charset="0"/>
                </a:rPr>
                <a:t>Factores de riesgo</a:t>
              </a:r>
              <a:endParaRPr lang="es-ES_tradnl" sz="1400" b="1" dirty="0">
                <a:solidFill>
                  <a:srgbClr val="333333"/>
                </a:solidFill>
                <a:latin typeface="Arial" pitchFamily="-65" charset="0"/>
              </a:endParaRPr>
            </a:p>
          </p:txBody>
        </p:sp>
        <p:sp>
          <p:nvSpPr>
            <p:cNvPr id="9" name="Rettangolo arrotondato 45"/>
            <p:cNvSpPr>
              <a:spLocks noChangeArrowheads="1"/>
            </p:cNvSpPr>
            <p:nvPr/>
          </p:nvSpPr>
          <p:spPr bwMode="auto">
            <a:xfrm>
              <a:off x="3971925" y="4414838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A7D3FF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/>
              <a:r>
                <a:rPr lang="es-ES_tradnl" sz="1400" b="1" dirty="0" smtClean="0">
                  <a:solidFill>
                    <a:srgbClr val="333333"/>
                  </a:solidFill>
                  <a:latin typeface="Arial" pitchFamily="-65" charset="0"/>
                </a:rPr>
                <a:t>Daño</a:t>
              </a:r>
              <a:endParaRPr lang="es-ES_tradnl" sz="1400" b="1" dirty="0">
                <a:solidFill>
                  <a:srgbClr val="333333"/>
                </a:solidFill>
                <a:latin typeface="Arial" pitchFamily="-65" charset="0"/>
              </a:endParaRPr>
            </a:p>
          </p:txBody>
        </p:sp>
        <p:sp>
          <p:nvSpPr>
            <p:cNvPr id="10" name="Rettangolo arrotondato 46"/>
            <p:cNvSpPr>
              <a:spLocks noChangeArrowheads="1"/>
            </p:cNvSpPr>
            <p:nvPr/>
          </p:nvSpPr>
          <p:spPr bwMode="auto">
            <a:xfrm>
              <a:off x="4003675" y="5710238"/>
              <a:ext cx="1584325" cy="720725"/>
            </a:xfrm>
            <a:prstGeom prst="roundRect">
              <a:avLst>
                <a:gd name="adj" fmla="val 16667"/>
              </a:avLst>
            </a:prstGeom>
            <a:solidFill>
              <a:srgbClr val="A7D3FF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/>
              <a:r>
                <a:rPr lang="es-ES_tradnl" sz="1400" b="1" dirty="0" smtClean="0">
                  <a:solidFill>
                    <a:srgbClr val="333333"/>
                  </a:solidFill>
                  <a:latin typeface="Arial" pitchFamily="-65" charset="0"/>
                </a:rPr>
                <a:t>Control sobre </a:t>
              </a:r>
            </a:p>
            <a:p>
              <a:pPr algn="ctr"/>
              <a:r>
                <a:rPr lang="es-ES_tradnl" sz="1400" b="1" dirty="0" smtClean="0">
                  <a:solidFill>
                    <a:srgbClr val="333333"/>
                  </a:solidFill>
                  <a:latin typeface="Arial" pitchFamily="-65" charset="0"/>
                </a:rPr>
                <a:t>recursos</a:t>
              </a:r>
              <a:endParaRPr lang="es-ES_tradnl" sz="1400" b="1" dirty="0">
                <a:solidFill>
                  <a:srgbClr val="333333"/>
                </a:solidFill>
                <a:latin typeface="Arial" pitchFamily="-65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899150" y="958849"/>
              <a:ext cx="2431151" cy="1211840"/>
            </a:xfrm>
            <a:prstGeom prst="rect">
              <a:avLst/>
            </a:prstGeom>
            <a:ln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2075" tIns="46038" rIns="92075" bIns="46038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</a:pPr>
              <a:r>
                <a:rPr lang="es-ES_tradnl" sz="1600" b="1" i="1" dirty="0" smtClean="0">
                  <a:solidFill>
                    <a:srgbClr val="191919"/>
                  </a:solidFill>
                  <a:latin typeface="Arial" pitchFamily="-65" charset="0"/>
                </a:rPr>
                <a:t>control sobre recursos</a:t>
              </a:r>
              <a:r>
                <a:rPr lang="es-ES_tradnl" sz="1600" b="1" dirty="0" smtClean="0">
                  <a:solidFill>
                    <a:srgbClr val="191919"/>
                  </a:solidFill>
                  <a:latin typeface="Arial" pitchFamily="-65" charset="0"/>
                </a:rPr>
                <a:t> </a:t>
              </a:r>
            </a:p>
            <a:p>
              <a:pPr algn="l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materiales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de prestigio (status)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de red (contención social)</a:t>
              </a:r>
              <a:endParaRPr lang="es-ES_tradnl" sz="1400" dirty="0">
                <a:solidFill>
                  <a:srgbClr val="191919"/>
                </a:solidFill>
                <a:latin typeface="Arial" pitchFamily="-65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907088" y="2317750"/>
              <a:ext cx="2423213" cy="1633910"/>
            </a:xfrm>
            <a:prstGeom prst="rect">
              <a:avLst/>
            </a:prstGeom>
            <a:ln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sz="1600" b="1" i="1" dirty="0" smtClean="0">
                  <a:solidFill>
                    <a:srgbClr val="191919"/>
                  </a:solidFill>
                  <a:latin typeface="Arial" pitchFamily="-65" charset="0"/>
                </a:rPr>
                <a:t>dosis de exposición a factores de riesgo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psicosociales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comportamentales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ambientales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accesibilidad a servicios</a:t>
              </a:r>
              <a:endParaRPr lang="es-ES_tradnl" sz="1400" dirty="0">
                <a:solidFill>
                  <a:srgbClr val="191919"/>
                </a:solidFill>
                <a:latin typeface="Arial" pitchFamily="-65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948363" y="4206875"/>
              <a:ext cx="2381938" cy="1387688"/>
            </a:xfrm>
            <a:prstGeom prst="rect">
              <a:avLst/>
            </a:prstGeom>
            <a:ln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sz="1600" b="1" i="1" u="sng" dirty="0" smtClean="0">
                  <a:solidFill>
                    <a:srgbClr val="191919"/>
                  </a:solidFill>
                  <a:latin typeface="Arial" pitchFamily="-65" charset="0"/>
                </a:rPr>
                <a:t>Salud</a:t>
              </a:r>
              <a:r>
                <a:rPr lang="es-ES_tradnl" sz="1600" b="1" i="1" dirty="0" smtClean="0">
                  <a:solidFill>
                    <a:srgbClr val="191919"/>
                  </a:solidFill>
                  <a:latin typeface="Arial" pitchFamily="-65" charset="0"/>
                </a:rPr>
                <a:t> 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mortalidad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morbilidad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trauma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discapacidad</a:t>
              </a:r>
              <a:endParaRPr lang="es-ES_tradnl" sz="1400" dirty="0">
                <a:solidFill>
                  <a:srgbClr val="191919"/>
                </a:solidFill>
                <a:latin typeface="Arial" pitchFamily="-65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970588" y="5892800"/>
              <a:ext cx="2362200" cy="552588"/>
            </a:xfrm>
            <a:prstGeom prst="rect">
              <a:avLst/>
            </a:prstGeom>
            <a:ln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movilidad descendiente </a:t>
              </a:r>
            </a:p>
            <a:p>
              <a:pPr algn="l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lang="es-ES_tradnl" sz="1400" dirty="0" smtClean="0">
                  <a:solidFill>
                    <a:srgbClr val="191919"/>
                  </a:solidFill>
                  <a:latin typeface="Arial" pitchFamily="-65" charset="0"/>
                </a:rPr>
                <a:t>segregación</a:t>
              </a:r>
              <a:endParaRPr lang="es-ES_tradnl" sz="1400" dirty="0">
                <a:solidFill>
                  <a:srgbClr val="191919"/>
                </a:solidFill>
                <a:latin typeface="Arial" pitchFamily="-65" charset="0"/>
              </a:endParaRP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2641600" y="1274763"/>
              <a:ext cx="1330325" cy="0"/>
            </a:xfrm>
            <a:prstGeom prst="line">
              <a:avLst/>
            </a:prstGeom>
            <a:noFill/>
            <a:ln w="2222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>
              <a:off x="1714500" y="1200150"/>
              <a:ext cx="0" cy="4933950"/>
            </a:xfrm>
            <a:prstGeom prst="line">
              <a:avLst/>
            </a:prstGeom>
            <a:noFill/>
            <a:ln w="22225" cap="sq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4784725" y="1692275"/>
              <a:ext cx="0" cy="922338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784725" y="3349625"/>
              <a:ext cx="0" cy="1065213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784725" y="5148263"/>
              <a:ext cx="0" cy="563562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562600" y="1319213"/>
              <a:ext cx="334963" cy="0"/>
            </a:xfrm>
            <a:prstGeom prst="line">
              <a:avLst/>
            </a:prstGeom>
            <a:noFill/>
            <a:ln w="22225" cap="sq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8332788" y="1319213"/>
              <a:ext cx="1444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8477250" y="1319213"/>
              <a:ext cx="0" cy="4464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6375400" y="5783263"/>
              <a:ext cx="2089150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6303962" y="4156075"/>
              <a:ext cx="2160587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699249" y="3876675"/>
              <a:ext cx="15629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600" b="1" dirty="0" smtClean="0">
                  <a:solidFill>
                    <a:srgbClr val="FF0000"/>
                  </a:solidFill>
                </a:rPr>
                <a:t>vulnerabilidad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6696075" y="5507038"/>
              <a:ext cx="16342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600" b="1" dirty="0" smtClean="0">
                  <a:solidFill>
                    <a:srgbClr val="FF0000"/>
                  </a:solidFill>
                </a:rPr>
                <a:t>consecuencias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549524" y="677575"/>
              <a:ext cx="161387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rgbClr val="FF0000"/>
                  </a:solidFill>
                </a:rPr>
                <a:t>estratificación </a:t>
              </a:r>
            </a:p>
            <a:p>
              <a:pPr algn="ctr"/>
              <a:r>
                <a:rPr lang="es-ES_tradnl" sz="1600" b="1" dirty="0" smtClean="0">
                  <a:solidFill>
                    <a:srgbClr val="FF0000"/>
                  </a:solidFill>
                </a:rPr>
                <a:t>social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4821238" y="1890713"/>
              <a:ext cx="125772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600" b="1" dirty="0" smtClean="0">
                  <a:solidFill>
                    <a:srgbClr val="FF0000"/>
                  </a:solidFill>
                </a:rPr>
                <a:t>exposición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2634721" y="1628245"/>
            <a:ext cx="1558925" cy="584776"/>
            <a:chOff x="2624138" y="1585913"/>
            <a:chExt cx="1558925" cy="584776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647950" y="1606550"/>
              <a:ext cx="1152525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624138" y="1585913"/>
              <a:ext cx="155892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600" b="1" dirty="0" smtClean="0">
                  <a:solidFill>
                    <a:srgbClr val="212165"/>
                  </a:solidFill>
                </a:rPr>
                <a:t>influenciar la </a:t>
              </a:r>
            </a:p>
            <a:p>
              <a:r>
                <a:rPr lang="es-ES_tradnl" sz="1600" b="1" dirty="0" smtClean="0">
                  <a:solidFill>
                    <a:srgbClr val="212165"/>
                  </a:solidFill>
                </a:rPr>
                <a:t>estratificación</a:t>
              </a:r>
              <a:endParaRPr lang="es-ES_tradnl" sz="1600" b="1" dirty="0">
                <a:solidFill>
                  <a:srgbClr val="212165"/>
                </a:solidFill>
              </a:endParaRPr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2631545" y="2328332"/>
            <a:ext cx="1488632" cy="584776"/>
            <a:chOff x="2620962" y="2286000"/>
            <a:chExt cx="1488632" cy="584776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632075" y="2322513"/>
              <a:ext cx="1477519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sz="2400" dirty="0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620962" y="2286000"/>
              <a:ext cx="139000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600" b="1" dirty="0" smtClean="0">
                  <a:solidFill>
                    <a:srgbClr val="212165"/>
                  </a:solidFill>
                </a:rPr>
                <a:t>disminuir la </a:t>
              </a:r>
            </a:p>
            <a:p>
              <a:r>
                <a:rPr lang="es-ES_tradnl" sz="1600" b="1" dirty="0" smtClean="0">
                  <a:solidFill>
                    <a:srgbClr val="212165"/>
                  </a:solidFill>
                </a:rPr>
                <a:t>exposición</a:t>
              </a:r>
              <a:endParaRPr lang="es-ES_tradnl" sz="1600" b="1" dirty="0">
                <a:solidFill>
                  <a:srgbClr val="212165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2420407" y="3582457"/>
            <a:ext cx="1833671" cy="587375"/>
            <a:chOff x="2409824" y="3540125"/>
            <a:chExt cx="1833671" cy="587375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670175" y="4127500"/>
              <a:ext cx="151288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2409824" y="3540125"/>
              <a:ext cx="183367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rgbClr val="212165"/>
                  </a:solidFill>
                </a:rPr>
                <a:t>disminuir la vulnerabilidad</a:t>
              </a:r>
              <a:endParaRPr lang="es-ES_tradnl" sz="1600" b="1" dirty="0">
                <a:solidFill>
                  <a:srgbClr val="212165"/>
                </a:solidFill>
              </a:endParaRPr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2396596" y="5441420"/>
            <a:ext cx="2223660" cy="830997"/>
            <a:chOff x="2386013" y="5399088"/>
            <a:chExt cx="2223660" cy="830997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670174" y="5438775"/>
              <a:ext cx="1939499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 sz="2400" dirty="0"/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2386013" y="5399088"/>
              <a:ext cx="17542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rgbClr val="212165"/>
                  </a:solidFill>
                </a:rPr>
                <a:t>prevenir consecuencias injustas</a:t>
              </a:r>
              <a:endParaRPr lang="es-ES_tradnl" sz="1600" b="1" dirty="0">
                <a:solidFill>
                  <a:srgbClr val="212165"/>
                </a:solidFill>
              </a:endParaRP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6199110" y="6587066"/>
            <a:ext cx="3044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dirty="0"/>
              <a:t>(Modificado de Diderichsen et al. 2001)</a:t>
            </a:r>
            <a:r>
              <a:rPr lang="es-ES_tradnl" sz="1400" dirty="0" smtClean="0"/>
              <a:t> </a:t>
            </a:r>
            <a:endParaRPr lang="es-ES_tradnl" sz="1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933298" y="1242482"/>
            <a:ext cx="2390398" cy="646331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Determinantes distales</a:t>
            </a:r>
          </a:p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estructurales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791998" y="2913108"/>
            <a:ext cx="2714017" cy="646331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Determinantes proximales</a:t>
            </a:r>
          </a:p>
          <a:p>
            <a:pPr algn="ctr"/>
            <a:r>
              <a:rPr lang="es-ES_tradnl" b="1" dirty="0" smtClean="0"/>
              <a:t>intermedios</a:t>
            </a:r>
            <a:endParaRPr lang="es-ES_tradnl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6061648" y="4808563"/>
            <a:ext cx="2217299" cy="369332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Resultados sanitarios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-10583" y="-63498"/>
            <a:ext cx="5577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-ES_tradnl" b="1" spc="-150" dirty="0" smtClean="0"/>
              <a:t>CAPITULO 1</a:t>
            </a:r>
            <a:r>
              <a:rPr lang="es-ES_tradnl" spc="-150" dirty="0" smtClean="0"/>
              <a:t>	</a:t>
            </a:r>
            <a:endParaRPr lang="es-ES_tradnl" b="1" i="1" spc="-150" dirty="0" smtClean="0"/>
          </a:p>
          <a:p>
            <a:pPr>
              <a:spcBef>
                <a:spcPts val="0"/>
              </a:spcBef>
              <a:buNone/>
            </a:pPr>
            <a:r>
              <a:rPr lang="es-ES_tradnl" b="1" spc="-150" dirty="0" smtClean="0"/>
              <a:t> </a:t>
            </a:r>
            <a:r>
              <a:rPr lang="es-ES_tradnl" spc="-150" dirty="0" smtClean="0"/>
              <a:t>Mecanismos de generación de las desigualdades sociales en la salud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/>
          <p:cNvSpPr txBox="1">
            <a:spLocks noChangeArrowheads="1"/>
          </p:cNvSpPr>
          <p:nvPr/>
        </p:nvSpPr>
        <p:spPr bwMode="auto">
          <a:xfrm>
            <a:off x="3309409" y="4060283"/>
            <a:ext cx="5791200" cy="923330"/>
          </a:xfrm>
          <a:prstGeom prst="rect">
            <a:avLst/>
          </a:prstGeom>
          <a:noFill/>
          <a:ln w="190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Simples o compuestos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A nivel individual o agregado (ecológicos o por área)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Presentes en el mismo archivo o conectables </a:t>
            </a:r>
            <a:endParaRPr lang="es-ES_tradnl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3065696" y="1911701"/>
            <a:ext cx="5803855" cy="1477328"/>
          </a:xfrm>
          <a:prstGeom prst="rect">
            <a:avLst/>
          </a:prstGeom>
          <a:noFill/>
          <a:ln w="222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Mortalidad, Morbilidad crónica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Salud autopercibida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Patologías Diagnosticadas o referidas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Factores de riesgo (comportamentales - psicosociales)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Acceso a servicios, actividades de prevención, etc.</a:t>
            </a:r>
            <a:endParaRPr lang="es-ES_tradnl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19" y="-70022"/>
            <a:ext cx="8991600" cy="707886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r>
              <a:rPr lang="es-ES_tradnl" sz="2000" b="1" i="1" spc="-150" dirty="0" smtClean="0"/>
              <a:t/>
            </a:r>
            <a:br>
              <a:rPr lang="es-ES_tradnl" sz="2000" b="1" i="1" spc="-150" dirty="0" smtClean="0"/>
            </a:br>
            <a:r>
              <a:rPr lang="es-ES_tradnl" sz="2000" spc="-150" dirty="0" smtClean="0"/>
              <a:t>Sistemas de monitoreo de las desigualdades sociales en salud:</a:t>
            </a:r>
            <a:r>
              <a:rPr lang="es-ES_tradnl" sz="2000" i="1" spc="-150" dirty="0" smtClean="0"/>
              <a:t> </a:t>
            </a:r>
            <a:r>
              <a:rPr lang="es-ES_tradnl" sz="2000" spc="-150" dirty="0" smtClean="0"/>
              <a:t>Consideraciones generales. </a:t>
            </a:r>
            <a:endParaRPr lang="es-ES_tradn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17937" y="4337282"/>
            <a:ext cx="2390398" cy="646331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Determinantes distales</a:t>
            </a:r>
          </a:p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estructurales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17937" y="2742698"/>
            <a:ext cx="2714017" cy="646331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Determinantes proximales</a:t>
            </a:r>
          </a:p>
          <a:p>
            <a:pPr algn="ctr"/>
            <a:r>
              <a:rPr lang="es-ES_tradnl" b="1" dirty="0" smtClean="0"/>
              <a:t>intermedios</a:t>
            </a:r>
            <a:endParaRPr lang="es-ES_tradnl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917937" y="2111904"/>
            <a:ext cx="2217299" cy="369332"/>
          </a:xfrm>
          <a:prstGeom prst="rect">
            <a:avLst/>
          </a:prstGeom>
          <a:ln w="22225">
            <a:solidFill>
              <a:schemeClr val="accent2">
                <a:shade val="95000"/>
                <a:satMod val="105000"/>
              </a:schemeClr>
            </a:solidFill>
          </a:ln>
          <a:effectLst>
            <a:glow>
              <a:schemeClr val="accent2">
                <a:lumMod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dk1"/>
                </a:solidFill>
              </a:rPr>
              <a:t>Resultados sanitarios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91571"/>
            <a:ext cx="9144000" cy="4572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_tradnl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949739" y="848771"/>
            <a:ext cx="685135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es-ES_tradnl" sz="280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Se necesita información disponible sobre:</a:t>
            </a:r>
            <a:endParaRPr lang="es-ES_tradnl" sz="2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CasellaDiTesto 9"/>
          <p:cNvSpPr txBox="1">
            <a:spLocks noChangeArrowheads="1"/>
          </p:cNvSpPr>
          <p:nvPr/>
        </p:nvSpPr>
        <p:spPr bwMode="auto">
          <a:xfrm>
            <a:off x="9524" y="2333411"/>
            <a:ext cx="2759540" cy="52322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_tradnl" sz="2800" dirty="0" smtClean="0">
                <a:solidFill>
                  <a:srgbClr val="6699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Evento sanitario</a:t>
            </a:r>
            <a:endParaRPr lang="es-ES_tradnl" sz="2800" dirty="0">
              <a:solidFill>
                <a:srgbClr val="6699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20109" y="3969786"/>
            <a:ext cx="2540204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Indicadores de </a:t>
            </a:r>
          </a:p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posición social</a:t>
            </a:r>
            <a:endParaRPr lang="es-ES_tradnl" sz="2800" dirty="0">
              <a:solidFill>
                <a:srgbClr val="99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CasellaDiTesto 14"/>
          <p:cNvSpPr txBox="1">
            <a:spLocks noChangeArrowheads="1"/>
          </p:cNvSpPr>
          <p:nvPr/>
        </p:nvSpPr>
        <p:spPr bwMode="auto">
          <a:xfrm>
            <a:off x="0" y="5716040"/>
            <a:ext cx="3065696" cy="954107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2800" dirty="0" smtClean="0">
                <a:solidFill>
                  <a:srgbClr val="00003A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Población riesgo</a:t>
            </a:r>
          </a:p>
          <a:p>
            <a:pPr algn="l"/>
            <a:r>
              <a:rPr lang="es-ES_tradnl" sz="2800" dirty="0" smtClean="0">
                <a:solidFill>
                  <a:srgbClr val="00003A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(denominador)</a:t>
            </a:r>
            <a:endParaRPr lang="es-ES_tradnl" sz="2800" dirty="0">
              <a:solidFill>
                <a:srgbClr val="00003A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CasellaDiTesto 15"/>
          <p:cNvSpPr txBox="1">
            <a:spLocks noChangeArrowheads="1"/>
          </p:cNvSpPr>
          <p:nvPr/>
        </p:nvSpPr>
        <p:spPr bwMode="auto">
          <a:xfrm>
            <a:off x="3309408" y="5517612"/>
            <a:ext cx="5771091" cy="1200329"/>
          </a:xfrm>
          <a:prstGeom prst="rect">
            <a:avLst/>
          </a:prstGeom>
          <a:noFill/>
          <a:ln w="222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u="sng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Denominador :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que la población a riesgo de desarrollar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el evento sanitario indagado  pueda ser clasificada con</a:t>
            </a:r>
          </a:p>
          <a:p>
            <a:pPr algn="l"/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el mismo  indicador SES </a:t>
            </a:r>
            <a:endParaRPr lang="es-ES_tradnl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-12700" y="213771"/>
            <a:ext cx="9309100" cy="10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  <a:buClrTx/>
              <a:buFontTx/>
              <a:buNone/>
            </a:pPr>
            <a:r>
              <a:rPr lang="es-ES_tradnl" sz="280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Caracterización de las fuentes disponibles que recogen en modo sistemático y rutinario la información necesaria:</a:t>
            </a:r>
            <a:endParaRPr lang="es-ES_tradnl" sz="2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0109" y="1723721"/>
            <a:ext cx="2880485" cy="1815882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s-ES_tradnl" sz="2800" dirty="0" smtClean="0">
                <a:solidFill>
                  <a:srgbClr val="6699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Sistemas Institucionales de Información Sanitaria (SIS)</a:t>
            </a:r>
            <a:endParaRPr lang="es-ES_tradnl" sz="2800" dirty="0">
              <a:solidFill>
                <a:srgbClr val="6699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20108" y="3975332"/>
            <a:ext cx="2880485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Indicadores de </a:t>
            </a:r>
          </a:p>
          <a:p>
            <a:pPr algn="l"/>
            <a:r>
              <a:rPr lang="es-ES_tradnl" sz="2800" dirty="0" smtClean="0">
                <a:solidFill>
                  <a:srgbClr val="99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posición social</a:t>
            </a:r>
            <a:endParaRPr lang="es-ES_tradnl" sz="2800" dirty="0">
              <a:solidFill>
                <a:srgbClr val="99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3027596" y="1200501"/>
            <a:ext cx="6093123" cy="2308324"/>
          </a:xfrm>
          <a:prstGeom prst="rect">
            <a:avLst/>
          </a:prstGeom>
          <a:noFill/>
          <a:ln w="222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dirty="0" smtClean="0"/>
              <a:t>Archivos de mortalidad por causa (estadísticas vitales)</a:t>
            </a:r>
          </a:p>
          <a:p>
            <a:r>
              <a:rPr lang="es-ES_tradnl" dirty="0" smtClean="0"/>
              <a:t>Registro de hospitales </a:t>
            </a:r>
          </a:p>
          <a:p>
            <a:r>
              <a:rPr lang="es-ES_tradnl" dirty="0" smtClean="0"/>
              <a:t>Registro  de hospitalización (egresos hospitalarios) </a:t>
            </a:r>
          </a:p>
          <a:p>
            <a:r>
              <a:rPr lang="es-ES_tradnl" dirty="0" smtClean="0"/>
              <a:t>Registro de historias clínicas </a:t>
            </a:r>
          </a:p>
          <a:p>
            <a:r>
              <a:rPr lang="es-ES_tradnl" dirty="0" smtClean="0"/>
              <a:t>Registros de consumo de fármacos </a:t>
            </a:r>
          </a:p>
          <a:p>
            <a:r>
              <a:rPr lang="es-ES_tradnl" dirty="0" smtClean="0"/>
              <a:t>Registros de cobertura de vacunación obligatoria </a:t>
            </a:r>
          </a:p>
          <a:p>
            <a:r>
              <a:rPr lang="es-ES_tradnl" dirty="0" smtClean="0"/>
              <a:t>Registros de patologías (tumores, diabetes, etc.)  </a:t>
            </a:r>
          </a:p>
          <a:p>
            <a:r>
              <a:rPr lang="es-ES_tradnl" dirty="0" smtClean="0"/>
              <a:t>Registros de enfermedades de notificación obligatoria</a:t>
            </a:r>
            <a:endParaRPr lang="es-ES_tradnl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CasellaDiTesto 9"/>
          <p:cNvSpPr txBox="1">
            <a:spLocks noChangeArrowheads="1"/>
          </p:cNvSpPr>
          <p:nvPr/>
        </p:nvSpPr>
        <p:spPr bwMode="auto">
          <a:xfrm>
            <a:off x="20107" y="1200501"/>
            <a:ext cx="2880487" cy="52322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s-ES_tradnl" sz="2800" dirty="0" smtClean="0">
                <a:solidFill>
                  <a:srgbClr val="6699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Evento sanitario</a:t>
            </a:r>
            <a:endParaRPr lang="es-ES_tradnl" sz="2800" dirty="0">
              <a:solidFill>
                <a:srgbClr val="6699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3027595" y="3539603"/>
            <a:ext cx="6093124" cy="1389836"/>
            <a:chOff x="3027595" y="3539603"/>
            <a:chExt cx="6093124" cy="1389836"/>
          </a:xfrm>
        </p:grpSpPr>
        <p:sp>
          <p:nvSpPr>
            <p:cNvPr id="10" name="CasellaDiTesto 11"/>
            <p:cNvSpPr txBox="1">
              <a:spLocks noChangeArrowheads="1"/>
            </p:cNvSpPr>
            <p:nvPr/>
          </p:nvSpPr>
          <p:spPr bwMode="auto">
            <a:xfrm>
              <a:off x="3027595" y="4006109"/>
              <a:ext cx="6093124" cy="9233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s-ES_tradnl" dirty="0" smtClean="0">
                  <a:latin typeface="Arial" pitchFamily="-65" charset="0"/>
                  <a:ea typeface="Arial" pitchFamily="-65" charset="0"/>
                  <a:cs typeface="Arial" pitchFamily="-65" charset="0"/>
                </a:rPr>
                <a:t>Pueden estar presentes en algunas de las fuentes SIS </a:t>
              </a:r>
            </a:p>
          </p:txBody>
        </p:sp>
        <p:sp>
          <p:nvSpPr>
            <p:cNvPr id="20" name="Flecha arriba 19"/>
            <p:cNvSpPr/>
            <p:nvPr/>
          </p:nvSpPr>
          <p:spPr>
            <a:xfrm flipH="1">
              <a:off x="5803901" y="3539603"/>
              <a:ext cx="165100" cy="466506"/>
            </a:xfrm>
            <a:prstGeom prst="up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0" y="4284253"/>
            <a:ext cx="9120719" cy="2407399"/>
            <a:chOff x="0" y="4284253"/>
            <a:chExt cx="9120719" cy="2407399"/>
          </a:xfrm>
        </p:grpSpPr>
        <p:sp>
          <p:nvSpPr>
            <p:cNvPr id="13" name="CasellaDiTesto 15"/>
            <p:cNvSpPr txBox="1">
              <a:spLocks noChangeArrowheads="1"/>
            </p:cNvSpPr>
            <p:nvPr/>
          </p:nvSpPr>
          <p:spPr bwMode="auto">
            <a:xfrm>
              <a:off x="3027597" y="5384800"/>
              <a:ext cx="6093122" cy="13068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s-ES_tradnl" u="sng" dirty="0" smtClean="0">
                  <a:latin typeface="Arial" pitchFamily="-65" charset="0"/>
                  <a:ea typeface="Arial" pitchFamily="-65" charset="0"/>
                  <a:cs typeface="Arial" pitchFamily="-65" charset="0"/>
                </a:rPr>
                <a:t>Denominador:</a:t>
              </a:r>
            </a:p>
          </p:txBody>
        </p:sp>
        <p:grpSp>
          <p:nvGrpSpPr>
            <p:cNvPr id="28" name="Agrupar 27"/>
            <p:cNvGrpSpPr/>
            <p:nvPr/>
          </p:nvGrpSpPr>
          <p:grpSpPr>
            <a:xfrm>
              <a:off x="0" y="4284253"/>
              <a:ext cx="9057219" cy="1446550"/>
              <a:chOff x="0" y="4284253"/>
              <a:chExt cx="9057219" cy="1446550"/>
            </a:xfrm>
          </p:grpSpPr>
          <p:sp>
            <p:nvSpPr>
              <p:cNvPr id="17" name="CasellaDiTesto 14"/>
              <p:cNvSpPr txBox="1">
                <a:spLocks noChangeArrowheads="1"/>
              </p:cNvSpPr>
              <p:nvPr/>
            </p:nvSpPr>
            <p:spPr bwMode="auto">
              <a:xfrm>
                <a:off x="0" y="5207583"/>
                <a:ext cx="2900594" cy="523220"/>
              </a:xfrm>
              <a:prstGeom prst="rect">
                <a:avLst/>
              </a:prstGeom>
              <a:ln>
                <a:solidFill>
                  <a:srgbClr val="4F81BD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s-ES_tradnl" sz="2800" dirty="0" smtClean="0">
                    <a:solidFill>
                      <a:srgbClr val="00003A"/>
                    </a:solidFill>
                    <a:latin typeface="Arial" pitchFamily="-65" charset="0"/>
                    <a:ea typeface="Arial" pitchFamily="-65" charset="0"/>
                    <a:cs typeface="Arial" pitchFamily="-65" charset="0"/>
                  </a:rPr>
                  <a:t>Población riesgo</a:t>
                </a:r>
              </a:p>
            </p:txBody>
          </p:sp>
          <p:grpSp>
            <p:nvGrpSpPr>
              <p:cNvPr id="27" name="Agrupar 26"/>
              <p:cNvGrpSpPr/>
              <p:nvPr/>
            </p:nvGrpSpPr>
            <p:grpSpPr>
              <a:xfrm>
                <a:off x="3078397" y="4284253"/>
                <a:ext cx="5978822" cy="1088430"/>
                <a:chOff x="3078397" y="4284253"/>
                <a:chExt cx="5978822" cy="1088430"/>
              </a:xfrm>
            </p:grpSpPr>
            <p:sp>
              <p:nvSpPr>
                <p:cNvPr id="19" name="CuadroTexto 18"/>
                <p:cNvSpPr txBox="1"/>
                <p:nvPr/>
              </p:nvSpPr>
              <p:spPr>
                <a:xfrm>
                  <a:off x="3078397" y="4284253"/>
                  <a:ext cx="5978822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s-ES_tradnl" dirty="0" smtClean="0">
                      <a:solidFill>
                        <a:schemeClr val="tx1"/>
                      </a:solidFill>
                      <a:latin typeface="Arial" pitchFamily="-65" charset="0"/>
                      <a:ea typeface="Arial" pitchFamily="-65" charset="0"/>
                      <a:cs typeface="Arial" pitchFamily="-65" charset="0"/>
                    </a:rPr>
                    <a:t>o presentes en las fuentes que proporcionan el dato sobre el denominador.</a:t>
                  </a:r>
                </a:p>
                <a:p>
                  <a:endParaRPr lang="es-ES_trad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lecha abajo 21"/>
                <p:cNvSpPr/>
                <p:nvPr/>
              </p:nvSpPr>
              <p:spPr>
                <a:xfrm>
                  <a:off x="5816600" y="4926126"/>
                  <a:ext cx="165100" cy="446557"/>
                </a:xfrm>
                <a:prstGeom prst="downArrow">
                  <a:avLst/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</p:grpSp>
        </p:grpSp>
      </p:grpSp>
      <p:sp>
        <p:nvSpPr>
          <p:cNvPr id="18" name="CasellaDiTesto 14"/>
          <p:cNvSpPr txBox="1">
            <a:spLocks noChangeArrowheads="1"/>
          </p:cNvSpPr>
          <p:nvPr/>
        </p:nvSpPr>
        <p:spPr bwMode="auto">
          <a:xfrm>
            <a:off x="0" y="5728741"/>
            <a:ext cx="2900594" cy="954107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2800" dirty="0" smtClean="0">
                <a:solidFill>
                  <a:srgbClr val="00003A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Estadísticas nacionales (IEN)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065698" y="5730803"/>
            <a:ext cx="318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Censos poblacionales</a:t>
            </a:r>
          </a:p>
          <a:p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Registro civil de las personas</a:t>
            </a:r>
          </a:p>
          <a:p>
            <a:r>
              <a:rPr lang="es-ES_tradnl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Encuestas nacionales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 animBg="1"/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19" y="1910028"/>
            <a:ext cx="91439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8C48"/>
              </a:buClr>
            </a:pPr>
            <a:r>
              <a:rPr lang="es-ES_tradnl" sz="2400" dirty="0" smtClean="0"/>
              <a:t>   📊     sistemas que recogen la información necesaria utilizando 		  	      diferentes fuentes informativas rutinarias, disponibles en los IEN 		y SIS, para luego combinarlas entre sí; </a:t>
            </a:r>
          </a:p>
          <a:p>
            <a:pPr lvl="0">
              <a:buClr>
                <a:srgbClr val="FF8C48"/>
              </a:buClr>
            </a:pPr>
            <a:endParaRPr lang="es-ES_tradnl" sz="2400" dirty="0" smtClean="0"/>
          </a:p>
          <a:p>
            <a:pPr lvl="0">
              <a:buClr>
                <a:srgbClr val="FF8C48"/>
              </a:buClr>
            </a:pPr>
            <a:endParaRPr lang="es-ES_tradnl" sz="2400" dirty="0" smtClean="0"/>
          </a:p>
          <a:p>
            <a:pPr>
              <a:buClr>
                <a:srgbClr val="008000"/>
              </a:buClr>
            </a:pPr>
            <a:r>
              <a:rPr lang="es-ES_tradnl" sz="2400" dirty="0" smtClean="0"/>
              <a:t>   </a:t>
            </a:r>
            <a:r>
              <a:rPr lang="es-ES_tradnl" sz="2400" dirty="0" smtClean="0">
                <a:latin typeface="AppleColorEmoji"/>
              </a:rPr>
              <a:t>📉</a:t>
            </a:r>
            <a:r>
              <a:rPr lang="es-ES_tradnl" sz="2400" dirty="0" smtClean="0"/>
              <a:t>     sistemas de monitoreo basados en encuestas construidas </a:t>
            </a:r>
            <a:r>
              <a:rPr lang="es-ES_tradnl" sz="2400" i="1" dirty="0" smtClean="0"/>
              <a:t>ad hoc</a:t>
            </a:r>
            <a:r>
              <a:rPr lang="es-ES_tradnl" sz="2400" dirty="0" smtClean="0"/>
              <a:t>  	      que recogen en un mismo archivo toda la información requerida; </a:t>
            </a:r>
          </a:p>
          <a:p>
            <a:pPr>
              <a:buClr>
                <a:srgbClr val="008000"/>
              </a:buClr>
            </a:pPr>
            <a:endParaRPr lang="es-ES_tradnl" sz="2400" dirty="0" smtClean="0"/>
          </a:p>
          <a:p>
            <a:pPr>
              <a:buClr>
                <a:srgbClr val="008000"/>
              </a:buClr>
            </a:pPr>
            <a:endParaRPr lang="es-ES_tradnl" sz="2400" dirty="0" smtClean="0"/>
          </a:p>
          <a:p>
            <a:pPr lvl="0"/>
            <a:r>
              <a:rPr lang="es-ES_tradnl" sz="2400" dirty="0" smtClean="0"/>
              <a:t>   </a:t>
            </a:r>
            <a:r>
              <a:rPr lang="es-ES_tradnl" sz="2400" dirty="0" smtClean="0">
                <a:latin typeface="AppleColorEmoji"/>
              </a:rPr>
              <a:t>📈 	</a:t>
            </a:r>
            <a:r>
              <a:rPr lang="es-ES_tradnl" sz="2400" dirty="0" smtClean="0"/>
              <a:t>sistemas mixtos que combinan encuestas con otros archivos 		     	disponibles.</a:t>
            </a:r>
            <a:endParaRPr lang="es-ES_tradnl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819" y="-55834"/>
            <a:ext cx="8991600" cy="400110"/>
          </a:xfrm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s-ES_tradnl" sz="2000" b="1" spc="-150" dirty="0" smtClean="0"/>
              <a:t>CAPITULO 2</a:t>
            </a:r>
            <a:r>
              <a:rPr lang="es-ES_tradnl" sz="2000" spc="-150" dirty="0" smtClean="0"/>
              <a:t>	</a:t>
            </a:r>
            <a:endParaRPr lang="es-ES_tradnl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4820" y="5207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El modo de combinar estas tres dimensiones define el diseño del sistema de monitoreo.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1408</Words>
  <Application>Microsoft Office PowerPoint</Application>
  <PresentationFormat>On-screen Show (4:3)</PresentationFormat>
  <Paragraphs>322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Tema de Office</vt:lpstr>
      <vt:lpstr>Fotografia Photo Editor</vt:lpstr>
      <vt:lpstr>METODOLOGÍA PARA LA CONSTRUCCIÓN DE SISTEMAS DE MONITOREO DE LAS DESIGUALDADES SOCIALES EN SALUD   Reunión de trabajo EUROsociAL Monitoreo de la equidad en salud  Lima, Perú.  24 julio de 2014   </vt:lpstr>
      <vt:lpstr>PowerPoint Presentation</vt:lpstr>
      <vt:lpstr>PowerPoint Presentation</vt:lpstr>
      <vt:lpstr>PowerPoint Presentation</vt:lpstr>
      <vt:lpstr>ESTRUCTURA DEL DOCUMENTO</vt:lpstr>
      <vt:lpstr>PowerPoint Presentation</vt:lpstr>
      <vt:lpstr>CAPITULO 2  Sistemas de monitoreo de las desigualdades sociales en salud: Consideraciones generales. </vt:lpstr>
      <vt:lpstr>CAPITULO 2 </vt:lpstr>
      <vt:lpstr>CAPITULO 2 </vt:lpstr>
      <vt:lpstr>CAPITULO 2 </vt:lpstr>
      <vt:lpstr>CAPITULO 2 </vt:lpstr>
      <vt:lpstr>CAPITULO 2</vt:lpstr>
      <vt:lpstr>CAPITULO 2 </vt:lpstr>
      <vt:lpstr>CAPITULO 2 </vt:lpstr>
      <vt:lpstr>CAPITULO 2</vt:lpstr>
      <vt:lpstr>CAPITULO 2 </vt:lpstr>
      <vt:lpstr>PowerPoint Presentation</vt:lpstr>
      <vt:lpstr>PowerPoint Presentation</vt:lpstr>
      <vt:lpstr>PowerPoint Presentation</vt:lpstr>
      <vt:lpstr>PowerPoint Presentation</vt:lpstr>
      <vt:lpstr>Conclusión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PARA LA CONSTRUCCIÓN DE SISTEMAS DE MONITOREO DE LAS DESIGUALDADES SOCIALES EN SALUD   Reunión de trabajo Monitoreo de la equidad en salud  Lima, Perú.  24 julio de 2014   </dc:title>
  <dc:creator>Nicolás</dc:creator>
  <cp:lastModifiedBy>Rodney1</cp:lastModifiedBy>
  <cp:revision>64</cp:revision>
  <dcterms:created xsi:type="dcterms:W3CDTF">2014-07-24T13:48:10Z</dcterms:created>
  <dcterms:modified xsi:type="dcterms:W3CDTF">2014-08-07T08:17:43Z</dcterms:modified>
</cp:coreProperties>
</file>